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4404" r:id="rId2"/>
    <p:sldMasterId id="2147483864" r:id="rId3"/>
    <p:sldMasterId id="2147484254" r:id="rId4"/>
    <p:sldMasterId id="2147484266" r:id="rId5"/>
    <p:sldMasterId id="2147484278" r:id="rId6"/>
    <p:sldMasterId id="2147484416" r:id="rId7"/>
  </p:sldMasterIdLst>
  <p:notesMasterIdLst>
    <p:notesMasterId r:id="rId54"/>
  </p:notesMasterIdLst>
  <p:sldIdLst>
    <p:sldId id="261" r:id="rId8"/>
    <p:sldId id="260" r:id="rId9"/>
    <p:sldId id="275" r:id="rId10"/>
    <p:sldId id="315" r:id="rId11"/>
    <p:sldId id="276" r:id="rId12"/>
    <p:sldId id="277" r:id="rId13"/>
    <p:sldId id="314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7" r:id="rId51"/>
    <p:sldId id="274" r:id="rId52"/>
    <p:sldId id="316" r:id="rId53"/>
  </p:sldIdLst>
  <p:sldSz cx="13004800" cy="9753600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/>
    <p:restoredTop sz="80094"/>
  </p:normalViewPr>
  <p:slideViewPr>
    <p:cSldViewPr>
      <p:cViewPr varScale="1">
        <p:scale>
          <a:sx n="95" d="100"/>
          <a:sy n="95" d="100"/>
        </p:scale>
        <p:origin x="2848" y="18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2AE230B-E2C6-424A-AFDE-A50EE3CEEE5C}" type="datetimeFigureOut">
              <a:rPr lang="en-US"/>
              <a:pPr>
                <a:defRPr/>
              </a:pPr>
              <a:t>9/1/18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A2BB7E1-AAE1-984B-9EDC-FEB9DF8CA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6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8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you click Finish button you should see this</a:t>
            </a:r>
          </a:p>
          <a:p>
            <a:r>
              <a:rPr lang="en-US" dirty="0"/>
              <a:t>On the right is the editor window.</a:t>
            </a:r>
          </a:p>
          <a:p>
            <a:r>
              <a:rPr lang="en-US" dirty="0"/>
              <a:t>There is nothing there because there is nothing to edit, yet</a:t>
            </a:r>
          </a:p>
          <a:p>
            <a:r>
              <a:rPr lang="en-US" dirty="0"/>
              <a:t>On the left is the project. </a:t>
            </a:r>
          </a:p>
          <a:p>
            <a:r>
              <a:rPr lang="en-US" dirty="0"/>
              <a:t>You will notice the </a:t>
            </a:r>
            <a:r>
              <a:rPr lang="en-US" dirty="0" err="1"/>
              <a:t>beginning.iml</a:t>
            </a:r>
            <a:r>
              <a:rPr lang="en-US" dirty="0"/>
              <a:t> file in red</a:t>
            </a:r>
          </a:p>
          <a:p>
            <a:r>
              <a:rPr lang="en-US" dirty="0"/>
              <a:t>This is the file </a:t>
            </a:r>
            <a:r>
              <a:rPr lang="en-US" dirty="0" err="1"/>
              <a:t>Intellij</a:t>
            </a:r>
            <a:r>
              <a:rPr lang="en-US" dirty="0"/>
              <a:t> created for the new project</a:t>
            </a:r>
          </a:p>
          <a:p>
            <a:r>
              <a:rPr lang="en-US" dirty="0"/>
              <a:t>It is not being backed up by git, so it is red</a:t>
            </a:r>
          </a:p>
          <a:p>
            <a:r>
              <a:rPr lang="en-US" dirty="0"/>
              <a:t>Around the edges of the window are tools</a:t>
            </a:r>
          </a:p>
          <a:p>
            <a:r>
              <a:rPr lang="en-US" dirty="0"/>
              <a:t>Like Terminal down at the bottom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8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the features of a good IDE are available as a right click</a:t>
            </a:r>
          </a:p>
          <a:p>
            <a:r>
              <a:rPr lang="en-US" dirty="0"/>
              <a:t>Different menus will appear depending on where you right click</a:t>
            </a:r>
          </a:p>
          <a:p>
            <a:r>
              <a:rPr lang="en-US" dirty="0"/>
              <a:t>I want to add a directory to the project</a:t>
            </a:r>
          </a:p>
          <a:p>
            <a:r>
              <a:rPr lang="en-US" dirty="0"/>
              <a:t>So I right click on the project name (beginning) and a menu appears</a:t>
            </a:r>
          </a:p>
          <a:p>
            <a:r>
              <a:rPr lang="en-US" dirty="0"/>
              <a:t>Select New-&gt;Directory and add a directory</a:t>
            </a:r>
          </a:p>
          <a:p>
            <a:r>
              <a:rPr lang="en-US" dirty="0"/>
              <a:t>I’m going to call the directory </a:t>
            </a:r>
            <a:r>
              <a:rPr lang="en-US" b="1" i="1" dirty="0"/>
              <a:t>libs</a:t>
            </a:r>
            <a:endParaRPr lang="en-US" b="0" i="0" dirty="0"/>
          </a:p>
          <a:p>
            <a:r>
              <a:rPr lang="en-US" b="0" i="0" dirty="0"/>
              <a:t>There is a reason for this but really I could have called it anything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go to the URL noted in the picture, you will find all the Selenium libraries</a:t>
            </a:r>
          </a:p>
          <a:p>
            <a:r>
              <a:rPr lang="en-US" dirty="0"/>
              <a:t>Let’s get the latest set of libraries</a:t>
            </a:r>
          </a:p>
          <a:p>
            <a:r>
              <a:rPr lang="en-US" dirty="0"/>
              <a:t>This is the 3.9 directory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6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click on 3.9 I see the following.</a:t>
            </a:r>
          </a:p>
          <a:p>
            <a:r>
              <a:rPr lang="en-US" dirty="0"/>
              <a:t>Having read up on Selenium, how it works, etc.</a:t>
            </a:r>
          </a:p>
          <a:p>
            <a:r>
              <a:rPr lang="en-US" dirty="0"/>
              <a:t>I know what all these files mean</a:t>
            </a:r>
          </a:p>
          <a:p>
            <a:r>
              <a:rPr lang="en-US" dirty="0"/>
              <a:t>For now just now that you only need some of them</a:t>
            </a:r>
          </a:p>
          <a:p>
            <a:r>
              <a:rPr lang="en-US" dirty="0"/>
              <a:t>Others are for C# or Internet Explorer</a:t>
            </a:r>
          </a:p>
          <a:p>
            <a:r>
              <a:rPr lang="en-US" dirty="0"/>
              <a:t>We’ll need:</a:t>
            </a:r>
          </a:p>
          <a:p>
            <a:r>
              <a:rPr lang="en-US" dirty="0"/>
              <a:t>	selenium-java-3.9.1.zip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selenium-server-standalone-3.9.1.jar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the server jar file into the libs directory your created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the zip file anywhere but you need to unzip it into the libs folder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either download the zip file, unzip it and copy all the files to the libs folder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you can use the command line and unzip to unzip the files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66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Selenium also requires a binary to allow the Selenium client to talk to the browser</a:t>
            </a:r>
          </a:p>
          <a:p>
            <a:r>
              <a:rPr lang="en-US" dirty="0"/>
              <a:t>We are going to use Chrome to start</a:t>
            </a:r>
          </a:p>
          <a:p>
            <a:r>
              <a:rPr lang="en-US" dirty="0"/>
              <a:t>So we need to download the </a:t>
            </a:r>
            <a:r>
              <a:rPr lang="en-US" dirty="0" err="1"/>
              <a:t>chromedriver</a:t>
            </a:r>
            <a:endParaRPr lang="en-US" dirty="0"/>
          </a:p>
          <a:p>
            <a:r>
              <a:rPr lang="en-US" dirty="0"/>
              <a:t>Go to the URL in the picture</a:t>
            </a:r>
          </a:p>
          <a:p>
            <a:r>
              <a:rPr lang="en-US" dirty="0"/>
              <a:t>If you click the “</a:t>
            </a:r>
            <a:r>
              <a:rPr lang="en-US" dirty="0" err="1"/>
              <a:t>ChromeDriver</a:t>
            </a:r>
            <a:r>
              <a:rPr lang="en-US" dirty="0"/>
              <a:t> 2.41” it will take you to the downloads for that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15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versions of </a:t>
            </a:r>
            <a:r>
              <a:rPr lang="en-US" dirty="0" err="1"/>
              <a:t>chromedriver</a:t>
            </a:r>
            <a:r>
              <a:rPr lang="en-US" dirty="0"/>
              <a:t> depending on your operating system</a:t>
            </a:r>
          </a:p>
          <a:p>
            <a:r>
              <a:rPr lang="en-US" dirty="0"/>
              <a:t>I am using a macOS computer, so I download the chromedriver_mac64.zip file</a:t>
            </a:r>
          </a:p>
          <a:p>
            <a:r>
              <a:rPr lang="en-US" dirty="0"/>
              <a:t>I then want to unzip this file into the root of my project (not the libs folder)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19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everything is installed it should look like this:</a:t>
            </a:r>
          </a:p>
          <a:p>
            <a:r>
              <a:rPr lang="en-US" dirty="0"/>
              <a:t>There is a libs folder</a:t>
            </a:r>
          </a:p>
          <a:p>
            <a:r>
              <a:rPr lang="en-US" dirty="0"/>
              <a:t>In the libs folder are the </a:t>
            </a:r>
            <a:r>
              <a:rPr lang="en-US" dirty="0" err="1"/>
              <a:t>Selenum</a:t>
            </a:r>
            <a:r>
              <a:rPr lang="en-US" dirty="0"/>
              <a:t> libraries (jar files)</a:t>
            </a:r>
          </a:p>
          <a:p>
            <a:r>
              <a:rPr lang="en-US" dirty="0"/>
              <a:t>In the root of the project is the </a:t>
            </a:r>
            <a:r>
              <a:rPr lang="en-US" dirty="0" err="1"/>
              <a:t>chromedriver</a:t>
            </a:r>
            <a:r>
              <a:rPr lang="en-US" dirty="0"/>
              <a:t> binary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4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open the Terminal at the bottom of the IDE we can type shell commands here</a:t>
            </a:r>
          </a:p>
          <a:p>
            <a:r>
              <a:rPr lang="en-US" dirty="0"/>
              <a:t>To unzip the files the command is: (write this somewhere)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b="1" i="1" dirty="0"/>
              <a:t>cd ~/workspace/beginning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b="1" i="1" dirty="0"/>
              <a:t>unzip ~/Downloads/selenium-java-3.9.1.zip 'libs/*’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I can enter </a:t>
            </a:r>
            <a:r>
              <a:rPr lang="en-US" b="1" i="1" dirty="0"/>
              <a:t>git status</a:t>
            </a:r>
            <a:r>
              <a:rPr lang="en-US" b="0" i="0" dirty="0"/>
              <a:t> to see what is happening with my local git repository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/>
              <a:t>I can see that there are changes to the project file, the </a:t>
            </a:r>
            <a:r>
              <a:rPr lang="en-US" b="0" i="0" dirty="0" err="1"/>
              <a:t>chromedriver</a:t>
            </a:r>
            <a:r>
              <a:rPr lang="en-US" b="0" i="0" dirty="0"/>
              <a:t> is new and the libs/ directory is new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4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type </a:t>
            </a:r>
            <a:r>
              <a:rPr lang="en-US" b="1" i="1" dirty="0"/>
              <a:t>git add .</a:t>
            </a:r>
            <a:r>
              <a:rPr lang="en-US" b="0" i="0" dirty="0"/>
              <a:t> it will stage all the untracked files to be added</a:t>
            </a:r>
          </a:p>
          <a:p>
            <a:r>
              <a:rPr lang="en-US" b="0" i="0" dirty="0"/>
              <a:t>This doesn’t actually add any of the files to the repository</a:t>
            </a:r>
          </a:p>
          <a:p>
            <a:r>
              <a:rPr lang="en-US" b="0" i="0" dirty="0"/>
              <a:t>I can now see all the files which are going to be added to the repository, if I use </a:t>
            </a:r>
            <a:r>
              <a:rPr lang="en-US" b="1" i="1" dirty="0"/>
              <a:t>git commit</a:t>
            </a:r>
            <a:endParaRPr lang="en-US" b="0" i="0" dirty="0"/>
          </a:p>
          <a:p>
            <a:endParaRPr lang="en-US" b="0" i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89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issue a </a:t>
            </a:r>
            <a:r>
              <a:rPr lang="en-US" b="1" i="1" dirty="0"/>
              <a:t>git commit</a:t>
            </a:r>
            <a:r>
              <a:rPr lang="en-US" b="0" i="0" dirty="0"/>
              <a:t> command</a:t>
            </a:r>
          </a:p>
          <a:p>
            <a:r>
              <a:rPr lang="en-US" b="0" i="0" dirty="0"/>
              <a:t>This actually adds all the files to a local repository</a:t>
            </a:r>
          </a:p>
          <a:p>
            <a:r>
              <a:rPr lang="en-US" b="0" i="0" dirty="0"/>
              <a:t>This is a repository only on my machine</a:t>
            </a:r>
          </a:p>
          <a:p>
            <a:r>
              <a:rPr lang="en-US" b="0" i="0" dirty="0"/>
              <a:t>The files have not be copied to GitHub</a:t>
            </a:r>
          </a:p>
          <a:p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0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how to open the menu on the + symbol</a:t>
            </a:r>
          </a:p>
          <a:p>
            <a:r>
              <a:rPr lang="en-US" dirty="0"/>
              <a:t>Give the repository a name</a:t>
            </a:r>
          </a:p>
          <a:p>
            <a:r>
              <a:rPr lang="en-US" dirty="0"/>
              <a:t>Give a description if you want</a:t>
            </a:r>
          </a:p>
          <a:p>
            <a:r>
              <a:rPr lang="en-US" dirty="0"/>
              <a:t>Leave it public (private repositories cost money)</a:t>
            </a:r>
          </a:p>
          <a:p>
            <a:r>
              <a:rPr lang="en-US" dirty="0"/>
              <a:t>You can add a README later</a:t>
            </a:r>
          </a:p>
          <a:p>
            <a:r>
              <a:rPr lang="en-US" dirty="0"/>
              <a:t>So will skip that</a:t>
            </a:r>
          </a:p>
          <a:p>
            <a:r>
              <a:rPr lang="en-US" dirty="0"/>
              <a:t>And we’ll add a .</a:t>
            </a:r>
            <a:r>
              <a:rPr lang="en-US" dirty="0" err="1"/>
              <a:t>gitignore</a:t>
            </a:r>
            <a:r>
              <a:rPr lang="en-US" dirty="0"/>
              <a:t> manually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25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copy the files from my local machine to GitHub I issue </a:t>
            </a:r>
            <a:r>
              <a:rPr lang="en-US" b="1" i="1" dirty="0"/>
              <a:t>git push</a:t>
            </a:r>
            <a:endParaRPr lang="en-US" b="0" i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/>
              <a:t>There are parameters I can use with push but if I use all the defaults, git will figure things out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5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 go to my empty repository on https://</a:t>
            </a:r>
            <a:r>
              <a:rPr lang="en-US" dirty="0" err="1"/>
              <a:t>www.github.com</a:t>
            </a:r>
            <a:r>
              <a:rPr lang="en-US" dirty="0"/>
              <a:t> I: see the following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the changes I made locally are now copied to GitHub as well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I have two backups as well as the original on my machine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2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create our first test automation.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a Java convention is to organize classes by package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example, if I want the file ~/workspace/beginning/com/</a:t>
            </a:r>
            <a:r>
              <a:rPr lang="en-US" dirty="0" err="1"/>
              <a:t>darrell</a:t>
            </a:r>
            <a:r>
              <a:rPr lang="en-US" dirty="0"/>
              <a:t>/Example1.java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I want the package “</a:t>
            </a:r>
            <a:r>
              <a:rPr lang="en-US" dirty="0" err="1"/>
              <a:t>com.darrell</a:t>
            </a:r>
            <a:r>
              <a:rPr lang="en-US" dirty="0"/>
              <a:t>” and the class “Example1”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this picture shows how to create a package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1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look at the Selenium </a:t>
            </a:r>
            <a:r>
              <a:rPr lang="en-US" dirty="0" err="1"/>
              <a:t>lirbaries</a:t>
            </a:r>
            <a:r>
              <a:rPr lang="en-US" dirty="0"/>
              <a:t> they are often in </a:t>
            </a:r>
            <a:r>
              <a:rPr lang="en-US" dirty="0" err="1"/>
              <a:t>org.openqa</a:t>
            </a:r>
            <a:r>
              <a:rPr lang="en-US" dirty="0"/>
              <a:t> or </a:t>
            </a:r>
            <a:r>
              <a:rPr lang="en-US" dirty="0" err="1"/>
              <a:t>com.thoughtworks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like to use something with my name in it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</a:t>
            </a:r>
            <a:r>
              <a:rPr lang="en-US" dirty="0" err="1"/>
              <a:t>com.darrell</a:t>
            </a:r>
            <a:r>
              <a:rPr lang="en-US" dirty="0"/>
              <a:t>, </a:t>
            </a:r>
            <a:r>
              <a:rPr lang="en-US" dirty="0" err="1"/>
              <a:t>org.darrell</a:t>
            </a:r>
            <a:r>
              <a:rPr lang="en-US" dirty="0"/>
              <a:t>, </a:t>
            </a:r>
            <a:r>
              <a:rPr lang="en-US" dirty="0" err="1"/>
              <a:t>com.dgrainger</a:t>
            </a:r>
            <a:r>
              <a:rPr lang="en-US" dirty="0"/>
              <a:t>, etc.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just a convention and won’t actually make any difference for running the test code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10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I want to create a class to hold my automation code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I right click on the package name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select New-&gt;Java Class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16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I’m going to give my class the name Example1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 was creating automation for say Google I might use the package </a:t>
            </a:r>
            <a:r>
              <a:rPr lang="en-US" dirty="0" err="1"/>
              <a:t>com.google</a:t>
            </a:r>
            <a:r>
              <a:rPr lang="en-US" dirty="0"/>
              <a:t>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class might be </a:t>
            </a:r>
            <a:r>
              <a:rPr lang="en-US" dirty="0" err="1"/>
              <a:t>BasicSearch</a:t>
            </a:r>
            <a:r>
              <a:rPr lang="en-US" dirty="0"/>
              <a:t> for testing basic search features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48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you create the class </a:t>
            </a:r>
            <a:r>
              <a:rPr lang="en-US" dirty="0" err="1"/>
              <a:t>Intellij</a:t>
            </a:r>
            <a:r>
              <a:rPr lang="en-US" dirty="0"/>
              <a:t> will ask you if you want to add Example1.java to Git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an example of how </a:t>
            </a:r>
            <a:r>
              <a:rPr lang="en-US" dirty="0" err="1"/>
              <a:t>Intellij</a:t>
            </a:r>
            <a:r>
              <a:rPr lang="en-US" dirty="0"/>
              <a:t> helps you.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selected Yes so I didn’t have to do this later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could also click Remember, don’t ask again but there might be some files you don’t want added to Git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58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44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4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0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you create the repository you should see something like this</a:t>
            </a:r>
          </a:p>
          <a:p>
            <a:r>
              <a:rPr lang="en-US" dirty="0"/>
              <a:t>On the line which says HTTPS and SSH you want to copy the URL into your clipboard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1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40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go to the Terminal and check the git status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see that git recognizes we changed the Example1.java file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we made changes to the project (</a:t>
            </a:r>
            <a:r>
              <a:rPr lang="en-US" dirty="0" err="1"/>
              <a:t>classpath</a:t>
            </a:r>
            <a:r>
              <a:rPr lang="en-US" dirty="0"/>
              <a:t>, added </a:t>
            </a:r>
            <a:r>
              <a:rPr lang="en-US" dirty="0" err="1"/>
              <a:t>junit</a:t>
            </a:r>
            <a:r>
              <a:rPr lang="en-US" dirty="0"/>
              <a:t> library)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32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89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0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because the Selenium libraries are in the projects libs/ folder, the Java compiler won’t be able to find them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compiler will only look in the folders you tell it to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need to tell the compiler to look in the libs/ folder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click on the libs/ folder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 “Add as Library…”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27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8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Again, as we done a couple of times,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go to a terminal and see the git status has changed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sequence is;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git status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git add 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git commit -m “some helpful message”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git push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6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3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top window here is my shell and some commands I have typed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you downloaded and installed </a:t>
            </a:r>
            <a:r>
              <a:rPr lang="en-US" dirty="0" err="1"/>
              <a:t>Intellij</a:t>
            </a:r>
            <a:r>
              <a:rPr lang="en-US" dirty="0"/>
              <a:t>, this is the startup screen</a:t>
            </a:r>
          </a:p>
          <a:p>
            <a:r>
              <a:rPr lang="en-US" dirty="0"/>
              <a:t>We want to select Create New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2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page of creating a new project is picking the language</a:t>
            </a:r>
          </a:p>
          <a:p>
            <a:r>
              <a:rPr lang="en-US" dirty="0"/>
              <a:t>We are going to use Java</a:t>
            </a:r>
          </a:p>
          <a:p>
            <a:r>
              <a:rPr lang="en-US" dirty="0"/>
              <a:t>Java should already be installed on the machine and added to the </a:t>
            </a:r>
            <a:r>
              <a:rPr lang="en-US" dirty="0" err="1"/>
              <a:t>Intellij</a:t>
            </a:r>
            <a:r>
              <a:rPr lang="en-US" dirty="0"/>
              <a:t> configuration</a:t>
            </a:r>
          </a:p>
          <a:p>
            <a:r>
              <a:rPr lang="en-US" dirty="0"/>
              <a:t>If it is not, we’ll have to cancel here, install Java and add it to IntelliJ</a:t>
            </a:r>
          </a:p>
          <a:p>
            <a:r>
              <a:rPr lang="en-US" dirty="0"/>
              <a:t>Then come back to this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5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clicking Next button we come to this screen</a:t>
            </a:r>
          </a:p>
          <a:p>
            <a:r>
              <a:rPr lang="en-US" dirty="0"/>
              <a:t>Nothing to change here</a:t>
            </a:r>
          </a:p>
          <a:p>
            <a:r>
              <a:rPr lang="en-US" dirty="0"/>
              <a:t>Click Next button again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9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final screen we want to edit the location.</a:t>
            </a:r>
          </a:p>
          <a:p>
            <a:r>
              <a:rPr lang="en-US" dirty="0"/>
              <a:t>You’ll need to know where you cloned the GitHub repository</a:t>
            </a:r>
          </a:p>
          <a:p>
            <a:r>
              <a:rPr lang="en-US" dirty="0"/>
              <a:t>In my case it was in ~/workspace/beginning</a:t>
            </a:r>
          </a:p>
          <a:p>
            <a:r>
              <a:rPr lang="en-US" dirty="0"/>
              <a:t>As I type this, it will fill in the Project name, the Module name, etc.</a:t>
            </a:r>
          </a:p>
          <a:p>
            <a:r>
              <a:rPr lang="en-US" dirty="0"/>
              <a:t>It should look just like mine except the name of the project might be different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you click Finish button you should see this</a:t>
            </a:r>
          </a:p>
          <a:p>
            <a:r>
              <a:rPr lang="en-US" dirty="0"/>
              <a:t>On the right is the editor window.</a:t>
            </a:r>
          </a:p>
          <a:p>
            <a:r>
              <a:rPr lang="en-US" dirty="0"/>
              <a:t>There is nothing there because there is nothing to edit, yet</a:t>
            </a:r>
          </a:p>
          <a:p>
            <a:r>
              <a:rPr lang="en-US" dirty="0"/>
              <a:t>On the left is the project. </a:t>
            </a:r>
          </a:p>
          <a:p>
            <a:r>
              <a:rPr lang="en-US" dirty="0"/>
              <a:t>You will notice the </a:t>
            </a:r>
            <a:r>
              <a:rPr lang="en-US" dirty="0" err="1"/>
              <a:t>beginning.iml</a:t>
            </a:r>
            <a:r>
              <a:rPr lang="en-US" dirty="0"/>
              <a:t> file in red</a:t>
            </a:r>
          </a:p>
          <a:p>
            <a:r>
              <a:rPr lang="en-US" dirty="0"/>
              <a:t>This is the file </a:t>
            </a:r>
            <a:r>
              <a:rPr lang="en-US" dirty="0" err="1"/>
              <a:t>Intellij</a:t>
            </a:r>
            <a:r>
              <a:rPr lang="en-US" dirty="0"/>
              <a:t> created for the new project</a:t>
            </a:r>
          </a:p>
          <a:p>
            <a:r>
              <a:rPr lang="en-US" dirty="0"/>
              <a:t>It is not being backed up by git, so it is red</a:t>
            </a:r>
          </a:p>
          <a:p>
            <a:r>
              <a:rPr lang="en-US" dirty="0"/>
              <a:t>Around the edges of the window are tools</a:t>
            </a:r>
          </a:p>
          <a:p>
            <a:r>
              <a:rPr lang="en-US" dirty="0"/>
              <a:t>Like Terminal down at the bottom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1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0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tx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408339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750D-5D10-D047-BB19-C6B562866F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317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01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2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09378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ED71E-38AE-6443-B0CE-8BFDB36A47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79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4223-E56F-7E48-AFE6-A784681CC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5607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87CD1-5AAE-FA45-9AFD-186F12720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2508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CCCB4-5A50-5645-AEB8-6F1ABA5A77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7650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1277B-925F-D142-8C50-ADFDA3D6C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0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600"/>
            </a:lvl1pPr>
            <a:lvl2pPr marL="742950" indent="-742950">
              <a:lnSpc>
                <a:spcPct val="120000"/>
              </a:lnSpc>
              <a:defRPr sz="3200"/>
            </a:lvl2pPr>
            <a:lvl3pPr marL="342900" indent="-342900">
              <a:lnSpc>
                <a:spcPct val="120000"/>
              </a:lnSpc>
              <a:buClr>
                <a:schemeClr val="accent2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2"/>
              </a:buClr>
              <a:defRPr sz="2400"/>
            </a:lvl4pPr>
            <a:lvl5pPr>
              <a:lnSpc>
                <a:spcPct val="120000"/>
              </a:lnSpc>
              <a:buClr>
                <a:schemeClr val="accent2"/>
              </a:buCl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C4753-39D2-F849-BF9A-CD05FFB4B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1317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FE4FA-FAE0-C240-9009-ADD8CC6E79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574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tx2"/>
              </a:buClr>
              <a:defRPr/>
            </a:lvl3pPr>
            <a:lvl4pPr marL="635000" indent="-29210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>
                <a:sym typeface="Open Sans Light" charset="0"/>
              </a:rPr>
              <a:t>Edit Master text styles</a:t>
            </a:r>
          </a:p>
          <a:p>
            <a:pPr lvl="1"/>
            <a:r>
              <a:rPr lang="en-US">
                <a:sym typeface="Open Sans Light" charset="0"/>
              </a:rPr>
              <a:t>Second level</a:t>
            </a:r>
          </a:p>
          <a:p>
            <a:pPr lvl="2"/>
            <a:r>
              <a:rPr lang="en-US">
                <a:sym typeface="Open Sans Light" charset="0"/>
              </a:rPr>
              <a:t>Third level</a:t>
            </a:r>
          </a:p>
          <a:p>
            <a:pPr lvl="3"/>
            <a:r>
              <a:rPr lang="en-US">
                <a:sym typeface="Open Sans Light" charset="0"/>
              </a:rPr>
              <a:t>Fourth level</a:t>
            </a:r>
          </a:p>
          <a:p>
            <a:pPr lvl="4"/>
            <a:r>
              <a:rPr lang="en-US">
                <a:sym typeface="Open Sans Light" charset="0"/>
              </a:rPr>
              <a:t>Fifth level</a:t>
            </a:r>
            <a:endParaRPr lang="en-US" dirty="0">
              <a:sym typeface="Open Sans Light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569CB-066D-C142-9BE4-FFA768C9D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8861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59A3D-EDA7-824E-AB62-E30C8C0B0D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5834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4DF26-DDA6-F248-8CB8-AE8F017F6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749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900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4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388172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48494-2AFD-814F-AE38-2DA820F20F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1642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93AA-9FC4-E940-8F44-C7A8AA7E3C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9487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14707-D3CE-A64E-B1D0-891960AC2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393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38CB0-5285-D64F-94FA-C74B549BF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9480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9ABBA-9F35-9249-9538-57AFEF18D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4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4"/>
              </a:buClr>
              <a:defRPr sz="2400"/>
            </a:lvl4pPr>
            <a:lvl5pPr>
              <a:lnSpc>
                <a:spcPct val="120000"/>
              </a:lnSpc>
              <a:buClr>
                <a:schemeClr val="accent4"/>
              </a:buCl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803F8-8FA0-5A42-A4F9-5A729C3CD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622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tx2"/>
              </a:buClr>
              <a:defRPr/>
            </a:lvl3pPr>
            <a:lvl4pPr marL="635000" indent="-29210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tx2"/>
              </a:buClr>
              <a:defRPr/>
            </a:lvl3pPr>
            <a:lvl4pPr marL="635000" indent="-29210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7218D-EACF-2545-9414-19DAFD5827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0646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50862-6E18-0647-96A2-FAA6B28EBA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51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29B64-1659-394D-AFC8-C6F7304FD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637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D5FBC-DE3E-F346-8957-A9A19BE5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078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837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93060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2932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1"/>
              </a:buClr>
              <a:defRPr/>
            </a:lvl3pPr>
            <a:lvl4pPr marL="635000" indent="-292100"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5B1B9-69A8-8E40-B7B5-DF01D1B60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012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2361-D1EA-8A47-98C6-9CB1E9058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9392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A145B-76F8-A746-AB6C-FA2BECAF3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3482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EBAB3-AB80-014D-A40E-37ED29161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9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2E5AC-C6C4-1D4B-AE09-A0F4C0874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8940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1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1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1"/>
              </a:buClr>
              <a:defRPr sz="2400"/>
            </a:lvl4pPr>
            <a:lvl5pPr>
              <a:lnSpc>
                <a:spcPct val="120000"/>
              </a:lnSpc>
              <a:buClr>
                <a:schemeClr val="accent1"/>
              </a:buCl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65BE-2E11-7A48-9B9B-BE2D03A57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1866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BCCD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AC4B8-BA29-3449-979C-B7FE8DC12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7630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525-4F60-5640-A294-CC90273B8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8724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CD43-7B2A-C340-8BA6-8589E6FF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889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000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3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77539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3"/>
              </a:buClr>
              <a:defRPr/>
            </a:lvl3pPr>
            <a:lvl4pPr marL="635000" indent="-29210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39EDC-2119-1A42-9227-4EDD9192F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948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3"/>
              </a:buClr>
              <a:defRPr/>
            </a:lvl3pPr>
            <a:lvl4pPr marL="635000" indent="-29210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3"/>
              </a:buClr>
              <a:defRPr/>
            </a:lvl3pPr>
            <a:lvl4pPr marL="635000" indent="-29210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6D75C-1361-3E44-A5FB-1970F92145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810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3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97592-3E51-9E49-BD07-DE2229FCB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585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3F63B-4915-8345-86B0-069F4643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893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57C0-EB4B-0E4C-8F07-1CA3985BB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40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C8DFD-5F17-A247-AB73-79766BA3B4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3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3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3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3"/>
              </a:buClr>
              <a:defRPr sz="2400"/>
            </a:lvl4pPr>
            <a:lvl5pPr>
              <a:lnSpc>
                <a:spcPct val="120000"/>
              </a:lnSpc>
              <a:buClr>
                <a:schemeClr val="accent3"/>
              </a:buCl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4096C-A011-0049-8070-7B67C6571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2783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2C19A-E838-E546-AD9C-1489616ED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881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A1BBB-3EE6-964A-889C-9078060EAD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0252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5F970-5F84-8B41-9B8B-1B67CEEF92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271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F58A33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9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6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14458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6"/>
              </a:buClr>
              <a:defRPr/>
            </a:lvl2pPr>
            <a:lvl3pPr marL="342900" indent="-342900">
              <a:buClr>
                <a:schemeClr val="accent6"/>
              </a:buClr>
              <a:defRPr/>
            </a:lvl3pPr>
            <a:lvl4pPr marL="635000" indent="-29210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35311-1B78-7047-ABBA-3B0DC76197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13345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6"/>
              </a:buClr>
              <a:defRPr/>
            </a:lvl3pPr>
            <a:lvl4pPr marL="635000" indent="-29210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6"/>
              </a:buClr>
              <a:defRPr/>
            </a:lvl3pPr>
            <a:lvl4pPr marL="635000" indent="-29210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4C659-BBE1-384E-8CE3-A5217C7FF0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49876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753D1-D459-8D4D-B7A4-02BE71C62A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FFCED-6AA5-834E-A295-C562DE5F65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19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491FC-59E1-C446-982E-3FC15D781E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5690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B058A-83BB-6C48-A43B-C245A5A10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4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6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6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6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6"/>
              </a:buClr>
              <a:defRPr sz="2400"/>
            </a:lvl4pPr>
            <a:lvl5pPr>
              <a:lnSpc>
                <a:spcPct val="120000"/>
              </a:lnSpc>
              <a:buClr>
                <a:schemeClr val="accent6"/>
              </a:buCl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C67AB-B43C-724C-BC1C-0133BB451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1303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35CB-E007-D543-A7B9-48588A497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180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E3B4B-13E7-F345-9E41-FC5A8BDB2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3185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7BA15-1791-1244-A70E-41BEB4BAC3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3523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EE5BA0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54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5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791642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5"/>
              </a:buClr>
              <a:defRPr/>
            </a:lvl2pPr>
            <a:lvl3pPr marL="342900" indent="-342900">
              <a:buClr>
                <a:schemeClr val="accent5"/>
              </a:buClr>
              <a:defRPr/>
            </a:lvl3pPr>
            <a:lvl4pPr marL="635000" indent="-29210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021D5-05E6-A346-83CC-1C124EFCD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0147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03137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5"/>
              </a:buClr>
              <a:defRPr/>
            </a:lvl3pPr>
            <a:lvl4pPr marL="635000" indent="-29210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669504" y="1422400"/>
            <a:ext cx="5946863" cy="7632700"/>
          </a:xfrm>
        </p:spPr>
        <p:txBody>
          <a:bodyPr/>
          <a:lstStyle>
            <a:lvl1pPr marL="0" indent="0">
              <a:spcBef>
                <a:spcPts val="1800"/>
              </a:spcBef>
              <a:defRPr sz="4400" baseline="0"/>
            </a:lvl1pPr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5"/>
              </a:buClr>
              <a:defRPr/>
            </a:lvl3pPr>
            <a:lvl4pPr marL="635000" indent="-29210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45F0B-4A5D-CF4A-BF58-156B5356F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071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600"/>
            </a:lvl1pPr>
            <a:lvl2pPr marL="742950" indent="-742950">
              <a:lnSpc>
                <a:spcPct val="120000"/>
              </a:lnSpc>
              <a:defRPr sz="3200"/>
            </a:lvl2pPr>
            <a:lvl3pPr marL="342900" indent="-342900">
              <a:lnSpc>
                <a:spcPct val="120000"/>
              </a:lnSpc>
              <a:buClr>
                <a:schemeClr val="tx2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tx2"/>
              </a:buClr>
              <a:defRPr sz="2400"/>
            </a:lvl4pPr>
            <a:lvl5pPr>
              <a:lnSpc>
                <a:spcPct val="120000"/>
              </a:lnSpc>
              <a:buClr>
                <a:schemeClr val="tx2"/>
              </a:buCl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B8E63-8309-9A42-A95D-F14CF8AE4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6376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6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3FCCD-73D1-3544-800D-DE3D97FCD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5711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2E68D-A815-CA42-9971-FBBCB11BE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7208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918F2-13F6-B945-9060-013EA64D5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0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5"/>
              </a:buClr>
              <a:defRPr sz="3600"/>
            </a:lvl1pPr>
            <a:lvl2pPr marL="742950" indent="-742950">
              <a:lnSpc>
                <a:spcPct val="120000"/>
              </a:lnSpc>
              <a:buClr>
                <a:schemeClr val="accent5"/>
              </a:buClr>
              <a:defRPr sz="3200"/>
            </a:lvl2pPr>
            <a:lvl3pPr marL="342900" indent="-342900">
              <a:lnSpc>
                <a:spcPct val="120000"/>
              </a:lnSpc>
              <a:buClr>
                <a:schemeClr val="accent5"/>
              </a:buClr>
              <a:defRPr sz="2800"/>
            </a:lvl3pPr>
            <a:lvl4pPr marL="635000" indent="-292100">
              <a:lnSpc>
                <a:spcPct val="120000"/>
              </a:lnSpc>
              <a:buClr>
                <a:schemeClr val="accent5"/>
              </a:buClr>
              <a:defRPr sz="2400"/>
            </a:lvl4pPr>
            <a:lvl5pPr>
              <a:lnSpc>
                <a:spcPct val="120000"/>
              </a:lnSpc>
              <a:buClr>
                <a:schemeClr val="accent5"/>
              </a:buCl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3A9BB-C0D9-CE46-B6D1-5ACC8834E9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899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17C5F-3E9D-3246-BFF8-6FDCD1E29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7265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1F6E8-16BA-6E46-BB09-285D4FD67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118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72A0F-FEE7-A24C-AB3A-D3C4FD86DE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1351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B51B58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729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2946766"/>
            <a:ext cx="8839200" cy="3859518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C4665-57C5-244A-AAE6-60384BC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1733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73100"/>
            <a:ext cx="12039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AC58C-983D-3E45-926C-F840E8299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56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Open Sans Extrabold" charset="0"/>
              </a:rPr>
              <a:t>Click to edit Master title style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Open Sans Light" charset="0"/>
              </a:rPr>
              <a:t>Edit Master text styles</a:t>
            </a:r>
          </a:p>
          <a:p>
            <a:pPr lvl="1"/>
            <a:r>
              <a:rPr lang="en-US">
                <a:sym typeface="Open Sans Light" charset="0"/>
              </a:rPr>
              <a:t>Second level</a:t>
            </a:r>
          </a:p>
          <a:p>
            <a:pPr lvl="2"/>
            <a:r>
              <a:rPr lang="en-US">
                <a:sym typeface="Open Sans Light" charset="0"/>
              </a:rPr>
              <a:t>Third level</a:t>
            </a:r>
          </a:p>
          <a:p>
            <a:pPr lvl="3"/>
            <a:r>
              <a:rPr lang="en-US">
                <a:sym typeface="Open Sans Light" charset="0"/>
              </a:rPr>
              <a:t>Fourth level</a:t>
            </a:r>
          </a:p>
          <a:p>
            <a:pPr lvl="4"/>
            <a:r>
              <a:rPr lang="en-US">
                <a:sym typeface="Open Sans Light" charset="0"/>
              </a:rPr>
              <a:t>Fifth level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C28AC5A4-8C21-F445-B26A-D585C3EEC2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17" r:id="rId7"/>
    <p:sldLayoutId id="2147484618" r:id="rId8"/>
    <p:sldLayoutId id="2147484644" r:id="rId9"/>
    <p:sldLayoutId id="2147484619" r:id="rId10"/>
    <p:sldLayoutId id="2147484645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tx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5198E757-C9A6-E740-A4C4-3544BC932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6" r:id="rId1"/>
    <p:sldLayoutId id="2147484647" r:id="rId2"/>
    <p:sldLayoutId id="2147484648" r:id="rId3"/>
    <p:sldLayoutId id="2147484649" r:id="rId4"/>
    <p:sldLayoutId id="2147484650" r:id="rId5"/>
    <p:sldLayoutId id="2147484651" r:id="rId6"/>
    <p:sldLayoutId id="2147484620" r:id="rId7"/>
    <p:sldLayoutId id="2147484621" r:id="rId8"/>
    <p:sldLayoutId id="2147484652" r:id="rId9"/>
    <p:sldLayoutId id="2147484622" r:id="rId10"/>
    <p:sldLayoutId id="2147484653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chemeClr val="accent2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chemeClr val="accent2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AEB3199-D478-BE48-9363-E09B0B409A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23" r:id="rId7"/>
    <p:sldLayoutId id="2147484624" r:id="rId8"/>
    <p:sldLayoutId id="2147484660" r:id="rId9"/>
    <p:sldLayoutId id="2147484625" r:id="rId10"/>
    <p:sldLayoutId id="2147484661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00AA5B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00AA5B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00AA5B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FF3F9308-874B-F745-83DC-B5DB987E3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63" r:id="rId2"/>
    <p:sldLayoutId id="2147484664" r:id="rId3"/>
    <p:sldLayoutId id="2147484665" r:id="rId4"/>
    <p:sldLayoutId id="2147484666" r:id="rId5"/>
    <p:sldLayoutId id="2147484667" r:id="rId6"/>
    <p:sldLayoutId id="2147484626" r:id="rId7"/>
    <p:sldLayoutId id="2147484627" r:id="rId8"/>
    <p:sldLayoutId id="2147484668" r:id="rId9"/>
    <p:sldLayoutId id="2147484628" r:id="rId10"/>
    <p:sldLayoutId id="2147484669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chemeClr val="accent1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chemeClr val="accent1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63C2295F-FF44-4743-AFDF-49E1BE7785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3" r:id="rId4"/>
    <p:sldLayoutId id="2147484674" r:id="rId5"/>
    <p:sldLayoutId id="2147484675" r:id="rId6"/>
    <p:sldLayoutId id="2147484629" r:id="rId7"/>
    <p:sldLayoutId id="2147484630" r:id="rId8"/>
    <p:sldLayoutId id="2147484676" r:id="rId9"/>
    <p:sldLayoutId id="2147484631" r:id="rId10"/>
    <p:sldLayoutId id="2147484677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F58A33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F58A33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F58A33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482C22F-F6E2-FB4E-9864-765C98B49D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8" r:id="rId1"/>
    <p:sldLayoutId id="2147484679" r:id="rId2"/>
    <p:sldLayoutId id="2147484680" r:id="rId3"/>
    <p:sldLayoutId id="2147484681" r:id="rId4"/>
    <p:sldLayoutId id="2147484682" r:id="rId5"/>
    <p:sldLayoutId id="2147484683" r:id="rId6"/>
    <p:sldLayoutId id="2147484632" r:id="rId7"/>
    <p:sldLayoutId id="2147484633" r:id="rId8"/>
    <p:sldLayoutId id="2147484684" r:id="rId9"/>
    <p:sldLayoutId id="2147484634" r:id="rId10"/>
    <p:sldLayoutId id="2147484685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EE5BA0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EE5BA0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EE5BA0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A0AFC27B-5991-1445-9069-9F765D53AB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6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35" r:id="rId7"/>
    <p:sldLayoutId id="2147484636" r:id="rId8"/>
    <p:sldLayoutId id="2147484692" r:id="rId9"/>
    <p:sldLayoutId id="2147484637" r:id="rId10"/>
    <p:sldLayoutId id="2147484693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B51B58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B51B58"/>
        </a:buClr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buClr>
          <a:srgbClr val="B51B58"/>
        </a:buClr>
        <a:defRPr sz="3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■"/>
        <a:defRPr sz="32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●"/>
        <a:defRPr sz="2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-"/>
        <a:defRPr sz="2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javase/downloads/jdk8-downloads-2133151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" TargetMode="External"/><Relationship Id="rId2" Type="http://schemas.openxmlformats.org/officeDocument/2006/relationships/hyperlink" Target="https://git-scm.com/book/en/v2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oracle.com/technetwork/java/javase/documentation/index.html" TargetMode="External"/><Relationship Id="rId4" Type="http://schemas.openxmlformats.org/officeDocument/2006/relationships/hyperlink" Target="https://www.jetbrains.com/idea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gwin.com/install.html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Learning</a:t>
            </a:r>
            <a:br>
              <a:rPr lang="en-US" dirty="0"/>
            </a:br>
            <a:r>
              <a:rPr lang="en-US" dirty="0"/>
              <a:t>To Create</a:t>
            </a:r>
            <a:br>
              <a:rPr lang="en-US" dirty="0"/>
            </a:br>
            <a:r>
              <a:rPr lang="en-US" dirty="0"/>
              <a:t>automated</a:t>
            </a:r>
            <a:br>
              <a:rPr lang="en-US" dirty="0"/>
            </a:br>
            <a:r>
              <a:rPr lang="en-US" dirty="0"/>
              <a:t>tests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Darrell Grainger - Quality Analyst</a:t>
            </a:r>
          </a:p>
          <a:p>
            <a:pPr marL="0" indent="0" eaLnBrk="1" hangingPunct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/>
              <a:t>dgrainger@thoughtworks.com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D343DF-8CC4-8E4D-8708-D1D119542C8C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Source control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754DBF8-620F-0B40-A4E0-1A4078395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8344" y="1422400"/>
            <a:ext cx="8268112" cy="7632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31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making a local copy to work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0A4571-156D-C944-8D0B-03925242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371600"/>
            <a:ext cx="12242800" cy="3692273"/>
          </a:xfr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41283694-6787-CD48-BBCC-1F3B9FDA7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0"/>
            <a:ext cx="12242800" cy="524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lvl="3">
              <a:defRPr/>
            </a:pPr>
            <a:r>
              <a:rPr lang="en-US" kern="0" dirty="0"/>
              <a:t>To make a local copy you want to open a shell on your computer</a:t>
            </a:r>
          </a:p>
          <a:p>
            <a:pPr lvl="3">
              <a:defRPr/>
            </a:pPr>
            <a:r>
              <a:rPr lang="en-US" kern="0" dirty="0"/>
              <a:t>Make a directory to put the work in using </a:t>
            </a:r>
            <a:r>
              <a:rPr lang="en-US" b="1" i="1" kern="0" dirty="0" err="1"/>
              <a:t>mkdir</a:t>
            </a:r>
            <a:r>
              <a:rPr lang="en-US" b="1" i="1" kern="0" dirty="0"/>
              <a:t> workspace</a:t>
            </a:r>
            <a:endParaRPr lang="en-US" kern="0" dirty="0"/>
          </a:p>
          <a:p>
            <a:pPr lvl="4">
              <a:defRPr/>
            </a:pPr>
            <a:r>
              <a:rPr lang="en-US" kern="0" dirty="0"/>
              <a:t>I made the directory already, so I just change directory using </a:t>
            </a:r>
            <a:r>
              <a:rPr lang="en-US" b="1" i="1" kern="0" dirty="0"/>
              <a:t>cd workspace</a:t>
            </a:r>
            <a:endParaRPr lang="en-US" kern="0" dirty="0"/>
          </a:p>
          <a:p>
            <a:pPr lvl="4">
              <a:defRPr/>
            </a:pPr>
            <a:r>
              <a:rPr lang="en-US" kern="0" dirty="0"/>
              <a:t>You will </a:t>
            </a:r>
            <a:r>
              <a:rPr lang="en-US" b="1" i="1" kern="0" dirty="0" err="1"/>
              <a:t>mkdir</a:t>
            </a:r>
            <a:r>
              <a:rPr lang="en-US" kern="0" dirty="0"/>
              <a:t> once then </a:t>
            </a:r>
            <a:r>
              <a:rPr lang="en-US" b="1" i="1" kern="0" dirty="0"/>
              <a:t>cd </a:t>
            </a:r>
            <a:r>
              <a:rPr lang="en-US" kern="0" dirty="0"/>
              <a:t>to it all other times</a:t>
            </a:r>
          </a:p>
          <a:p>
            <a:pPr lvl="3">
              <a:defRPr/>
            </a:pPr>
            <a:r>
              <a:rPr lang="en-US" kern="0" dirty="0"/>
              <a:t>Then you want to enter </a:t>
            </a:r>
            <a:r>
              <a:rPr lang="en-US" b="1" i="1" kern="0" dirty="0"/>
              <a:t>git clone </a:t>
            </a:r>
            <a:r>
              <a:rPr lang="en-US" kern="0" dirty="0"/>
              <a:t> followed by a paste from your clipboard</a:t>
            </a:r>
          </a:p>
          <a:p>
            <a:pPr lvl="3">
              <a:defRPr/>
            </a:pPr>
            <a:r>
              <a:rPr lang="en-US" kern="0" dirty="0"/>
              <a:t>This is assuming the URL from the previous page is still in your clipboard</a:t>
            </a:r>
          </a:p>
          <a:p>
            <a:pPr lvl="3">
              <a:defRPr/>
            </a:pPr>
            <a:r>
              <a:rPr lang="en-US" kern="0" dirty="0"/>
              <a:t>If you called the repository </a:t>
            </a:r>
            <a:r>
              <a:rPr lang="en-US" b="1" i="1" kern="0" dirty="0"/>
              <a:t>beginning</a:t>
            </a:r>
            <a:r>
              <a:rPr lang="en-US" kern="0" dirty="0"/>
              <a:t> then </a:t>
            </a:r>
            <a:r>
              <a:rPr lang="en-US" b="1" i="1" kern="0" dirty="0"/>
              <a:t>cd beginning</a:t>
            </a:r>
            <a:r>
              <a:rPr lang="en-US" kern="0" dirty="0"/>
              <a:t> to switch to it</a:t>
            </a:r>
          </a:p>
          <a:p>
            <a:pPr lvl="3">
              <a:defRPr/>
            </a:pPr>
            <a:r>
              <a:rPr lang="en-US" kern="0" dirty="0"/>
              <a:t>Once in the repository you can use </a:t>
            </a:r>
            <a:r>
              <a:rPr lang="en-US" b="1" i="1" kern="0" dirty="0"/>
              <a:t>git</a:t>
            </a:r>
            <a:r>
              <a:rPr lang="en-US" kern="0" dirty="0"/>
              <a:t> commands</a:t>
            </a:r>
          </a:p>
        </p:txBody>
      </p:sp>
    </p:spTree>
    <p:extLst>
      <p:ext uri="{BB962C8B-B14F-4D97-AF65-F5344CB8AC3E}">
        <p14:creationId xmlns:p14="http://schemas.microsoft.com/office/powerpoint/2010/main" val="23480022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Let’s see what it looks like in the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E35246-AF41-E14E-BA42-D5C9AD94E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4800" y="2273300"/>
            <a:ext cx="9855200" cy="6134100"/>
          </a:xfrm>
        </p:spPr>
      </p:pic>
    </p:spTree>
    <p:extLst>
      <p:ext uri="{BB962C8B-B14F-4D97-AF65-F5344CB8AC3E}">
        <p14:creationId xmlns:p14="http://schemas.microsoft.com/office/powerpoint/2010/main" val="176588204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Let’s see what it looks like in the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D3E51B-75EB-D94B-812A-03754AF9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8437" y="1422400"/>
            <a:ext cx="8107925" cy="7632700"/>
          </a:xfrm>
        </p:spPr>
      </p:pic>
    </p:spTree>
    <p:extLst>
      <p:ext uri="{BB962C8B-B14F-4D97-AF65-F5344CB8AC3E}">
        <p14:creationId xmlns:p14="http://schemas.microsoft.com/office/powerpoint/2010/main" val="15270052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Let’s see what it looks like in the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C33460-AC95-1F41-8B9B-5569F4C86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3763" y="1422400"/>
            <a:ext cx="8057274" cy="7632700"/>
          </a:xfrm>
        </p:spPr>
      </p:pic>
    </p:spTree>
    <p:extLst>
      <p:ext uri="{BB962C8B-B14F-4D97-AF65-F5344CB8AC3E}">
        <p14:creationId xmlns:p14="http://schemas.microsoft.com/office/powerpoint/2010/main" val="145995240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Let’s see what it looks like in the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B99A8F-8070-1F4E-8F95-0838A26E3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8135" y="1422400"/>
            <a:ext cx="8108529" cy="7632700"/>
          </a:xfrm>
        </p:spPr>
      </p:pic>
    </p:spTree>
    <p:extLst>
      <p:ext uri="{BB962C8B-B14F-4D97-AF65-F5344CB8AC3E}">
        <p14:creationId xmlns:p14="http://schemas.microsoft.com/office/powerpoint/2010/main" val="201511489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Let’s see what it looks like in the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1D1AAB-1138-D04D-B04A-6AC518DD4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626486"/>
            <a:ext cx="12242800" cy="7224527"/>
          </a:xfrm>
        </p:spPr>
      </p:pic>
    </p:spTree>
    <p:extLst>
      <p:ext uri="{BB962C8B-B14F-4D97-AF65-F5344CB8AC3E}">
        <p14:creationId xmlns:p14="http://schemas.microsoft.com/office/powerpoint/2010/main" val="11624280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Adding selenium libraries and binaries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E0F214-3436-FE46-BD5E-2457179979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22400"/>
            <a:ext cx="12242800" cy="7632700"/>
          </a:xfrm>
        </p:spPr>
        <p:txBody>
          <a:bodyPr/>
          <a:lstStyle/>
          <a:p>
            <a:pPr lvl="2" eaLnBrk="1" hangingPunct="1">
              <a:defRPr/>
            </a:pPr>
            <a:r>
              <a:rPr lang="en-US" dirty="0"/>
              <a:t>What if I want to add a library, like Selenium</a:t>
            </a:r>
          </a:p>
          <a:p>
            <a:pPr lvl="2" eaLnBrk="1" hangingPunct="1">
              <a:defRPr/>
            </a:pPr>
            <a:r>
              <a:rPr lang="en-US" dirty="0"/>
              <a:t>First, I need a directory to put all the library files in</a:t>
            </a:r>
          </a:p>
          <a:p>
            <a:pPr lvl="2" eaLnBrk="1" hangingPunct="1">
              <a:defRPr/>
            </a:pPr>
            <a:r>
              <a:rPr lang="en-US" dirty="0"/>
              <a:t>The next picture shows how to do this</a:t>
            </a:r>
          </a:p>
        </p:txBody>
      </p:sp>
    </p:spTree>
    <p:extLst>
      <p:ext uri="{BB962C8B-B14F-4D97-AF65-F5344CB8AC3E}">
        <p14:creationId xmlns:p14="http://schemas.microsoft.com/office/powerpoint/2010/main" val="427788297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Let’s see what it looks like in the 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675E39-0DA2-BC45-A509-1A6FB402A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5859" y="1422400"/>
            <a:ext cx="4873081" cy="7632700"/>
          </a:xfrm>
        </p:spPr>
      </p:pic>
    </p:spTree>
    <p:extLst>
      <p:ext uri="{BB962C8B-B14F-4D97-AF65-F5344CB8AC3E}">
        <p14:creationId xmlns:p14="http://schemas.microsoft.com/office/powerpoint/2010/main" val="81635163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Now I need files to put in the new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055F60-8432-9343-923C-BF6BAFD88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697971"/>
            <a:ext cx="12242800" cy="7081557"/>
          </a:xfrm>
        </p:spPr>
      </p:pic>
    </p:spTree>
    <p:extLst>
      <p:ext uri="{BB962C8B-B14F-4D97-AF65-F5344CB8AC3E}">
        <p14:creationId xmlns:p14="http://schemas.microsoft.com/office/powerpoint/2010/main" val="38885580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How to approach automation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dirty="0"/>
              <a:t>When I learned a new language, e.g. French, I thought in English and converted it to French</a:t>
            </a:r>
          </a:p>
          <a:p>
            <a:pPr lvl="2" eaLnBrk="1" hangingPunct="1">
              <a:defRPr/>
            </a:pPr>
            <a:r>
              <a:rPr lang="en-US" dirty="0"/>
              <a:t>After a while I started thinking in French</a:t>
            </a:r>
          </a:p>
          <a:p>
            <a:pPr lvl="2" eaLnBrk="1" hangingPunct="1">
              <a:defRPr/>
            </a:pPr>
            <a:r>
              <a:rPr lang="en-US" dirty="0"/>
              <a:t>I approached automation the same way</a:t>
            </a:r>
          </a:p>
          <a:p>
            <a:pPr lvl="2" eaLnBrk="1" hangingPunct="1">
              <a:defRPr/>
            </a:pPr>
            <a:r>
              <a:rPr lang="en-US" dirty="0"/>
              <a:t>I knew how to create a manual test case</a:t>
            </a:r>
          </a:p>
          <a:p>
            <a:pPr lvl="2" eaLnBrk="1" hangingPunct="1">
              <a:defRPr/>
            </a:pPr>
            <a:r>
              <a:rPr lang="en-US" dirty="0"/>
              <a:t>I just needed to figure out how to convert it to programming</a:t>
            </a:r>
          </a:p>
          <a:p>
            <a:pPr lvl="2" eaLnBrk="1" hangingPunct="1">
              <a:defRPr/>
            </a:pPr>
            <a:r>
              <a:rPr lang="en-US" dirty="0"/>
              <a:t>After a while, I’d start thinking about the test case as a set of programming steps rather than manual steps</a:t>
            </a:r>
          </a:p>
          <a:p>
            <a:pPr lvl="2" eaLnBrk="1" hangingPunct="1">
              <a:defRPr/>
            </a:pPr>
            <a:r>
              <a:rPr lang="en-US" dirty="0"/>
              <a:t>Until that happens, I recommend writing out a test case in your native tongue then converting it to programming automation</a:t>
            </a:r>
          </a:p>
          <a:p>
            <a:pPr lvl="2"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Now I need files to put in the new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503431-59CB-8546-8E59-C1EF2E17D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453" y="1422400"/>
            <a:ext cx="10941893" cy="7632700"/>
          </a:xfrm>
        </p:spPr>
      </p:pic>
    </p:spTree>
    <p:extLst>
      <p:ext uri="{BB962C8B-B14F-4D97-AF65-F5344CB8AC3E}">
        <p14:creationId xmlns:p14="http://schemas.microsoft.com/office/powerpoint/2010/main" val="100913401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Now I need files to put in the new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520C3A-C317-B849-938A-A065B9C23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846474"/>
            <a:ext cx="12242800" cy="6784551"/>
          </a:xfrm>
        </p:spPr>
      </p:pic>
    </p:spTree>
    <p:extLst>
      <p:ext uri="{BB962C8B-B14F-4D97-AF65-F5344CB8AC3E}">
        <p14:creationId xmlns:p14="http://schemas.microsoft.com/office/powerpoint/2010/main" val="366680199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Now I need files to put in the new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DA04B4-30AD-0846-9758-4305CF65B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500" y="2647950"/>
            <a:ext cx="9829800" cy="5181600"/>
          </a:xfrm>
        </p:spPr>
      </p:pic>
    </p:spTree>
    <p:extLst>
      <p:ext uri="{BB962C8B-B14F-4D97-AF65-F5344CB8AC3E}">
        <p14:creationId xmlns:p14="http://schemas.microsoft.com/office/powerpoint/2010/main" val="5766404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when everything is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E1D2F4-BCBE-8142-9E58-7306C40C8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620110"/>
            <a:ext cx="12242800" cy="7237280"/>
          </a:xfrm>
        </p:spPr>
      </p:pic>
    </p:spTree>
    <p:extLst>
      <p:ext uri="{BB962C8B-B14F-4D97-AF65-F5344CB8AC3E}">
        <p14:creationId xmlns:p14="http://schemas.microsoft.com/office/powerpoint/2010/main" val="82111941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adding the new files to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3751BD-28CE-9C45-81E9-3F2902ED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3800" y="2660650"/>
            <a:ext cx="8077200" cy="5156200"/>
          </a:xfrm>
        </p:spPr>
      </p:pic>
    </p:spTree>
    <p:extLst>
      <p:ext uri="{BB962C8B-B14F-4D97-AF65-F5344CB8AC3E}">
        <p14:creationId xmlns:p14="http://schemas.microsoft.com/office/powerpoint/2010/main" val="198610566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adding the new files to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B81842-EDBF-8043-BDC6-2816FFB15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203450"/>
            <a:ext cx="7670800" cy="6070600"/>
          </a:xfrm>
        </p:spPr>
      </p:pic>
    </p:spTree>
    <p:extLst>
      <p:ext uri="{BB962C8B-B14F-4D97-AF65-F5344CB8AC3E}">
        <p14:creationId xmlns:p14="http://schemas.microsoft.com/office/powerpoint/2010/main" val="142945988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adding the new files to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DDB89C-B75D-1847-8EA6-14AFBBD87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8500" y="2095500"/>
            <a:ext cx="9067800" cy="6286500"/>
          </a:xfrm>
        </p:spPr>
      </p:pic>
    </p:spTree>
    <p:extLst>
      <p:ext uri="{BB962C8B-B14F-4D97-AF65-F5344CB8AC3E}">
        <p14:creationId xmlns:p14="http://schemas.microsoft.com/office/powerpoint/2010/main" val="9867078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adding the new files to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67F9EC-CFAE-BA44-BE3F-7196C9D53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7700" y="2806700"/>
            <a:ext cx="6629400" cy="4864100"/>
          </a:xfrm>
        </p:spPr>
      </p:pic>
    </p:spTree>
    <p:extLst>
      <p:ext uri="{BB962C8B-B14F-4D97-AF65-F5344CB8AC3E}">
        <p14:creationId xmlns:p14="http://schemas.microsoft.com/office/powerpoint/2010/main" val="417878533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adding the new files to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FD27BC-3B14-9B43-83EF-729146EEB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483" y="1422400"/>
            <a:ext cx="11323834" cy="7632700"/>
          </a:xfrm>
        </p:spPr>
      </p:pic>
    </p:spTree>
    <p:extLst>
      <p:ext uri="{BB962C8B-B14F-4D97-AF65-F5344CB8AC3E}">
        <p14:creationId xmlns:p14="http://schemas.microsoft.com/office/powerpoint/2010/main" val="13741792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Java conventions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FA6272-9C4D-A347-81D9-0404B48E3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8602" y="1422400"/>
            <a:ext cx="5107596" cy="7632700"/>
          </a:xfrm>
        </p:spPr>
      </p:pic>
    </p:spTree>
    <p:extLst>
      <p:ext uri="{BB962C8B-B14F-4D97-AF65-F5344CB8AC3E}">
        <p14:creationId xmlns:p14="http://schemas.microsoft.com/office/powerpoint/2010/main" val="7771645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How to get a project started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dirty="0"/>
              <a:t>Test automation is programming.</a:t>
            </a:r>
          </a:p>
          <a:p>
            <a:pPr lvl="2" eaLnBrk="1" hangingPunct="1">
              <a:defRPr/>
            </a:pPr>
            <a:r>
              <a:rPr lang="en-US" dirty="0"/>
              <a:t>So basic programming practices are part of writing automation</a:t>
            </a:r>
          </a:p>
          <a:p>
            <a:pPr lvl="2" eaLnBrk="1" hangingPunct="1">
              <a:defRPr/>
            </a:pPr>
            <a:r>
              <a:rPr lang="en-US" dirty="0"/>
              <a:t>So you should know the following:</a:t>
            </a:r>
          </a:p>
          <a:p>
            <a:pPr lvl="3">
              <a:defRPr/>
            </a:pPr>
            <a:r>
              <a:rPr lang="en-US" dirty="0"/>
              <a:t>Having good tools to develop with (IDE, compiler, etc.)</a:t>
            </a:r>
          </a:p>
          <a:p>
            <a:pPr lvl="3">
              <a:defRPr/>
            </a:pPr>
            <a:r>
              <a:rPr lang="en-US" dirty="0"/>
              <a:t>Using source control (usually Git but some still use CVS or SVN)</a:t>
            </a:r>
          </a:p>
          <a:p>
            <a:pPr lvl="3">
              <a:defRPr/>
            </a:pPr>
            <a:r>
              <a:rPr lang="en-US" dirty="0"/>
              <a:t>How to program in the test automation language</a:t>
            </a:r>
          </a:p>
          <a:p>
            <a:pPr lvl="3">
              <a:defRPr/>
            </a:pPr>
            <a:r>
              <a:rPr lang="en-US" dirty="0"/>
              <a:t>Frameworks which help with test automation (unit frameworks)</a:t>
            </a:r>
          </a:p>
          <a:p>
            <a:pPr lvl="3">
              <a:defRPr/>
            </a:pPr>
            <a:r>
              <a:rPr lang="en-US" dirty="0"/>
              <a:t>How to use a shell (important for adding to a build pipeline)</a:t>
            </a:r>
          </a:p>
          <a:p>
            <a:pPr lvl="2" eaLnBrk="1" hangingPunct="1">
              <a:defRPr/>
            </a:pPr>
            <a:r>
              <a:rPr lang="en-US" dirty="0"/>
              <a:t>For this presentation I’m going to use Git, Java and Selenium</a:t>
            </a:r>
          </a:p>
          <a:p>
            <a:pPr lvl="2" eaLnBrk="1" hangingPunct="1">
              <a:defRPr/>
            </a:pPr>
            <a:r>
              <a:rPr lang="en-US" dirty="0"/>
              <a:t>For a good shell see the checklist at the end of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7019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Java conventions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1B3A5C-FA5A-DE4E-8024-6615D0E8C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8400" y="4362450"/>
            <a:ext cx="5588000" cy="1752600"/>
          </a:xfrm>
        </p:spPr>
      </p:pic>
    </p:spTree>
    <p:extLst>
      <p:ext uri="{BB962C8B-B14F-4D97-AF65-F5344CB8AC3E}">
        <p14:creationId xmlns:p14="http://schemas.microsoft.com/office/powerpoint/2010/main" val="340355741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Java conventions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0B3E38-4945-814E-B88D-61F0A4629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3325" y="1422400"/>
            <a:ext cx="5858150" cy="7632700"/>
          </a:xfrm>
        </p:spPr>
      </p:pic>
    </p:spTree>
    <p:extLst>
      <p:ext uri="{BB962C8B-B14F-4D97-AF65-F5344CB8AC3E}">
        <p14:creationId xmlns:p14="http://schemas.microsoft.com/office/powerpoint/2010/main" val="135009521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Java conventions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AB681D-EBA6-6E40-B727-782D837ED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2600" y="4387850"/>
            <a:ext cx="4419600" cy="1701800"/>
          </a:xfrm>
        </p:spPr>
      </p:pic>
    </p:spTree>
    <p:extLst>
      <p:ext uri="{BB962C8B-B14F-4D97-AF65-F5344CB8AC3E}">
        <p14:creationId xmlns:p14="http://schemas.microsoft.com/office/powerpoint/2010/main" val="367042710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Intellij</a:t>
            </a:r>
            <a:r>
              <a:rPr lang="en-US" dirty="0"/>
              <a:t> helps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8E1E41-30ED-9545-B514-D97F87B3A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9200" y="4387850"/>
            <a:ext cx="5486400" cy="1701800"/>
          </a:xfrm>
        </p:spPr>
      </p:pic>
    </p:spTree>
    <p:extLst>
      <p:ext uri="{BB962C8B-B14F-4D97-AF65-F5344CB8AC3E}">
        <p14:creationId xmlns:p14="http://schemas.microsoft.com/office/powerpoint/2010/main" val="8638982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intellij</a:t>
            </a:r>
            <a:r>
              <a:rPr lang="en-US" dirty="0"/>
              <a:t> helps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397103-4418-C549-8412-11FB3EEF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2200" y="1524000"/>
            <a:ext cx="3200400" cy="1701800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AC98218-2A8C-124F-8EC2-C18E91069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505200"/>
            <a:ext cx="12242800" cy="554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lvl="2">
              <a:defRPr/>
            </a:pPr>
            <a:r>
              <a:rPr lang="en-US" kern="0" dirty="0"/>
              <a:t>If we look at the file Example1.java we see the above text</a:t>
            </a:r>
          </a:p>
          <a:p>
            <a:pPr lvl="2">
              <a:defRPr/>
            </a:pPr>
            <a:r>
              <a:rPr lang="en-US" kern="0" dirty="0" err="1"/>
              <a:t>Intellij</a:t>
            </a:r>
            <a:r>
              <a:rPr lang="en-US" kern="0" dirty="0"/>
              <a:t> filled in things like the package and class information</a:t>
            </a:r>
          </a:p>
          <a:p>
            <a:pPr lvl="2">
              <a:defRPr/>
            </a:pPr>
            <a:r>
              <a:rPr lang="en-US" kern="0" dirty="0"/>
              <a:t>We don’t want to change any of this</a:t>
            </a:r>
          </a:p>
          <a:p>
            <a:pPr lvl="2">
              <a:defRPr/>
            </a:pPr>
            <a:r>
              <a:rPr lang="en-US" kern="0" dirty="0"/>
              <a:t>We just want to add to it</a:t>
            </a:r>
          </a:p>
          <a:p>
            <a:pPr lvl="2">
              <a:defRPr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4941633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more </a:t>
            </a:r>
            <a:r>
              <a:rPr lang="en-US" dirty="0" err="1"/>
              <a:t>intellij</a:t>
            </a:r>
            <a:r>
              <a:rPr lang="en-US" dirty="0"/>
              <a:t>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AC98218-2A8C-124F-8EC2-C18E91069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911600"/>
            <a:ext cx="122428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lvl="2">
              <a:defRPr/>
            </a:pPr>
            <a:r>
              <a:rPr lang="en-US" kern="0" dirty="0"/>
              <a:t>I want to use the Junit test framework</a:t>
            </a:r>
          </a:p>
          <a:p>
            <a:pPr lvl="2">
              <a:defRPr/>
            </a:pPr>
            <a:r>
              <a:rPr lang="en-US" kern="0" dirty="0"/>
              <a:t>I know it has things like </a:t>
            </a:r>
            <a:r>
              <a:rPr lang="en-US" b="1" i="1" kern="0" dirty="0"/>
              <a:t>@Test</a:t>
            </a:r>
            <a:r>
              <a:rPr lang="en-US" kern="0" dirty="0"/>
              <a:t> so I type that</a:t>
            </a:r>
          </a:p>
          <a:p>
            <a:pPr lvl="2">
              <a:defRPr/>
            </a:pPr>
            <a:r>
              <a:rPr lang="en-US" kern="0" dirty="0"/>
              <a:t>This is called an annotation because it starts with an @ symbol</a:t>
            </a:r>
          </a:p>
          <a:p>
            <a:pPr lvl="2">
              <a:defRPr/>
            </a:pPr>
            <a:r>
              <a:rPr lang="en-US" kern="0" dirty="0"/>
              <a:t>But </a:t>
            </a:r>
            <a:r>
              <a:rPr lang="en-US" kern="0" dirty="0" err="1"/>
              <a:t>Intellij</a:t>
            </a:r>
            <a:r>
              <a:rPr lang="en-US" kern="0" dirty="0"/>
              <a:t> shows this as red</a:t>
            </a:r>
          </a:p>
          <a:p>
            <a:pPr lvl="2">
              <a:defRPr/>
            </a:pPr>
            <a:r>
              <a:rPr lang="en-US" kern="0" dirty="0"/>
              <a:t>I can move the cursor to the work </a:t>
            </a:r>
            <a:r>
              <a:rPr lang="en-US" b="1" i="1" kern="0" dirty="0"/>
              <a:t>@Test</a:t>
            </a:r>
          </a:p>
          <a:p>
            <a:pPr lvl="2">
              <a:defRPr/>
            </a:pPr>
            <a:r>
              <a:rPr lang="en-US" kern="0" dirty="0"/>
              <a:t>Then press </a:t>
            </a:r>
            <a:r>
              <a:rPr lang="en-US" b="1" i="1" kern="0" dirty="0"/>
              <a:t>alt-enter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8937D4-ECFB-834E-AA8F-8776B7FF9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2300" y="1295400"/>
            <a:ext cx="4140200" cy="2616200"/>
          </a:xfrm>
        </p:spPr>
      </p:pic>
    </p:spTree>
    <p:extLst>
      <p:ext uri="{BB962C8B-B14F-4D97-AF65-F5344CB8AC3E}">
        <p14:creationId xmlns:p14="http://schemas.microsoft.com/office/powerpoint/2010/main" val="100181525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Intellij</a:t>
            </a:r>
            <a:r>
              <a:rPr lang="en-US" dirty="0"/>
              <a:t> makes fix suggestions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AC98218-2A8C-124F-8EC2-C18E91069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864100"/>
            <a:ext cx="122428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lvl="2">
              <a:defRPr/>
            </a:pPr>
            <a:r>
              <a:rPr lang="en-US" kern="0" dirty="0"/>
              <a:t>A context menu will pop up and suggest how to fix the error</a:t>
            </a:r>
          </a:p>
          <a:p>
            <a:pPr lvl="2">
              <a:defRPr/>
            </a:pPr>
            <a:r>
              <a:rPr lang="en-US" kern="0" dirty="0"/>
              <a:t>I want to use JUnit 4, so I take the first suggestion</a:t>
            </a:r>
          </a:p>
          <a:p>
            <a:pPr lvl="2">
              <a:defRPr/>
            </a:pPr>
            <a:r>
              <a:rPr lang="en-US" kern="0" dirty="0"/>
              <a:t>When Java is compiling the code, it will search the </a:t>
            </a:r>
            <a:r>
              <a:rPr lang="en-US" kern="0" dirty="0" err="1"/>
              <a:t>classpath</a:t>
            </a:r>
            <a:r>
              <a:rPr lang="en-US" kern="0" dirty="0"/>
              <a:t> for all the libraries</a:t>
            </a:r>
          </a:p>
          <a:p>
            <a:pPr lvl="2">
              <a:defRPr/>
            </a:pPr>
            <a:r>
              <a:rPr lang="en-US" kern="0" dirty="0"/>
              <a:t>By adding JUnit 4 to the </a:t>
            </a:r>
            <a:r>
              <a:rPr lang="en-US" kern="0" dirty="0" err="1"/>
              <a:t>classpath</a:t>
            </a:r>
            <a:r>
              <a:rPr lang="en-US" kern="0" dirty="0"/>
              <a:t> it helps the Java compiler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151DC8-195D-CC4A-9B94-24F7FEC41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0050" y="1295400"/>
            <a:ext cx="4584700" cy="3568700"/>
          </a:xfrm>
        </p:spPr>
      </p:pic>
    </p:spTree>
    <p:extLst>
      <p:ext uri="{BB962C8B-B14F-4D97-AF65-F5344CB8AC3E}">
        <p14:creationId xmlns:p14="http://schemas.microsoft.com/office/powerpoint/2010/main" val="62506601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Intellij</a:t>
            </a:r>
            <a:r>
              <a:rPr lang="en-US" dirty="0"/>
              <a:t> knows to download libraries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AC98218-2A8C-124F-8EC2-C18E91069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1000"/>
            <a:ext cx="12242800" cy="486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lvl="2">
              <a:defRPr/>
            </a:pPr>
            <a:r>
              <a:rPr lang="en-US" kern="0" dirty="0"/>
              <a:t>When you tell </a:t>
            </a:r>
            <a:r>
              <a:rPr lang="en-US" kern="0" dirty="0" err="1"/>
              <a:t>Intellij</a:t>
            </a:r>
            <a:r>
              <a:rPr lang="en-US" kern="0" dirty="0"/>
              <a:t> to add Junit to the </a:t>
            </a:r>
            <a:r>
              <a:rPr lang="en-US" kern="0" dirty="0" err="1"/>
              <a:t>classpath</a:t>
            </a:r>
            <a:r>
              <a:rPr lang="en-US" kern="0" dirty="0"/>
              <a:t>, it is smart enough to realize you need the actual library too</a:t>
            </a:r>
          </a:p>
          <a:p>
            <a:pPr lvl="2">
              <a:defRPr/>
            </a:pPr>
            <a:r>
              <a:rPr lang="en-US" kern="0" dirty="0"/>
              <a:t>So it asks you to download it</a:t>
            </a:r>
          </a:p>
          <a:p>
            <a:pPr lvl="2">
              <a:defRPr/>
            </a:pPr>
            <a:r>
              <a:rPr lang="en-US" kern="0" dirty="0"/>
              <a:t>You can download it to the standard, global location</a:t>
            </a:r>
          </a:p>
          <a:p>
            <a:pPr lvl="2">
              <a:defRPr/>
            </a:pPr>
            <a:r>
              <a:rPr lang="en-US" kern="0" dirty="0"/>
              <a:t>Or we can click the </a:t>
            </a:r>
            <a:r>
              <a:rPr lang="en-US" b="1" i="1" kern="0" dirty="0"/>
              <a:t>Download to:</a:t>
            </a:r>
            <a:r>
              <a:rPr lang="en-US" kern="0" dirty="0"/>
              <a:t> option and download it to our </a:t>
            </a:r>
            <a:r>
              <a:rPr lang="en-US" b="1" i="1" kern="0" dirty="0"/>
              <a:t>libs</a:t>
            </a:r>
            <a:r>
              <a:rPr lang="en-US" kern="0" dirty="0"/>
              <a:t> directory (not the lib directory </a:t>
            </a:r>
            <a:r>
              <a:rPr lang="en-US" kern="0" dirty="0" err="1"/>
              <a:t>Intellij</a:t>
            </a:r>
            <a:r>
              <a:rPr lang="en-US" kern="0" dirty="0"/>
              <a:t> suggests)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E0C237-C096-2746-9126-14E5D2A19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1150" y="1371600"/>
            <a:ext cx="7302500" cy="2476500"/>
          </a:xfrm>
        </p:spPr>
      </p:pic>
    </p:spTree>
    <p:extLst>
      <p:ext uri="{BB962C8B-B14F-4D97-AF65-F5344CB8AC3E}">
        <p14:creationId xmlns:p14="http://schemas.microsoft.com/office/powerpoint/2010/main" val="14933483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git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46D36A-A84F-C44F-8E44-8A0CD7274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4800" y="2959100"/>
            <a:ext cx="7315200" cy="4559300"/>
          </a:xfrm>
        </p:spPr>
      </p:pic>
    </p:spTree>
    <p:extLst>
      <p:ext uri="{BB962C8B-B14F-4D97-AF65-F5344CB8AC3E}">
        <p14:creationId xmlns:p14="http://schemas.microsoft.com/office/powerpoint/2010/main" val="116761221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commit the changes to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E7794-118A-1A43-B19A-C642E3C83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5950" y="1524000"/>
            <a:ext cx="6692900" cy="1473200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7D6E0450-9CB7-7D4F-B5C5-01433C4E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276600"/>
            <a:ext cx="12242800" cy="577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lvl="2">
              <a:defRPr/>
            </a:pPr>
            <a:r>
              <a:rPr lang="en-US" kern="0" dirty="0"/>
              <a:t>Again, we want to stage the changes to be </a:t>
            </a:r>
            <a:r>
              <a:rPr lang="en-US" kern="0" dirty="0" err="1"/>
              <a:t>commited</a:t>
            </a:r>
            <a:endParaRPr lang="en-US" kern="0" dirty="0"/>
          </a:p>
          <a:p>
            <a:pPr lvl="2">
              <a:defRPr/>
            </a:pPr>
            <a:r>
              <a:rPr lang="en-US" kern="0" dirty="0"/>
              <a:t>So we </a:t>
            </a:r>
            <a:r>
              <a:rPr lang="en-US" b="1" i="1" kern="0" dirty="0"/>
              <a:t>git add .</a:t>
            </a:r>
            <a:r>
              <a:rPr lang="en-US" kern="0" dirty="0"/>
              <a:t> to add all the changes</a:t>
            </a:r>
          </a:p>
          <a:p>
            <a:pPr lvl="3">
              <a:defRPr/>
            </a:pPr>
            <a:r>
              <a:rPr lang="en-US" kern="0" dirty="0"/>
              <a:t>It should be noted that sometimes we might only commit specific changes</a:t>
            </a:r>
          </a:p>
          <a:p>
            <a:pPr lvl="3">
              <a:defRPr/>
            </a:pPr>
            <a:r>
              <a:rPr lang="en-US" kern="0" dirty="0"/>
              <a:t>I’ll talk about that shortly</a:t>
            </a:r>
          </a:p>
          <a:p>
            <a:pPr lvl="2">
              <a:defRPr/>
            </a:pPr>
            <a:r>
              <a:rPr lang="en-US" kern="0" dirty="0"/>
              <a:t>Then we want to commit the changes locally</a:t>
            </a:r>
          </a:p>
          <a:p>
            <a:pPr lvl="2">
              <a:defRPr/>
            </a:pPr>
            <a:r>
              <a:rPr lang="en-US" kern="0" dirty="0"/>
              <a:t>Notice the </a:t>
            </a:r>
            <a:r>
              <a:rPr lang="en-US" b="1" i="1" kern="0" dirty="0"/>
              <a:t>-m</a:t>
            </a:r>
            <a:r>
              <a:rPr lang="en-US" kern="0" dirty="0"/>
              <a:t> option</a:t>
            </a:r>
          </a:p>
          <a:p>
            <a:pPr lvl="2">
              <a:defRPr/>
            </a:pPr>
            <a:r>
              <a:rPr lang="en-US" kern="0" dirty="0"/>
              <a:t>We usually want to give a message about what we are </a:t>
            </a:r>
            <a:r>
              <a:rPr lang="en-US" kern="0" dirty="0" err="1"/>
              <a:t>commiting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3717078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Java development kit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dirty="0"/>
              <a:t>Your computer might have Java already installed</a:t>
            </a:r>
          </a:p>
          <a:p>
            <a:pPr lvl="2" eaLnBrk="1" hangingPunct="1">
              <a:defRPr/>
            </a:pPr>
            <a:r>
              <a:rPr lang="en-US" dirty="0"/>
              <a:t>If it does not go to the Java website and download the latest version of JDK 8.0</a:t>
            </a:r>
          </a:p>
          <a:p>
            <a:pPr lvl="2" eaLnBrk="1" hangingPunct="1">
              <a:defRPr/>
            </a:pPr>
            <a:r>
              <a:rPr lang="en-US" dirty="0"/>
              <a:t>You’ll need the full JDK and not just the JRE (Java Runtime Environment)</a:t>
            </a:r>
          </a:p>
          <a:p>
            <a:pPr lvl="2" eaLnBrk="1" hangingPunct="1">
              <a:defRPr/>
            </a:pPr>
            <a:r>
              <a:rPr lang="en-US" dirty="0"/>
              <a:t>Do not download version 9.0 or 10.0</a:t>
            </a:r>
          </a:p>
          <a:p>
            <a:pPr lvl="2" eaLnBrk="1" hangingPunct="1">
              <a:defRPr/>
            </a:pPr>
            <a:r>
              <a:rPr lang="en-US" dirty="0"/>
              <a:t>Selenium currently works with Java 8.0</a:t>
            </a:r>
          </a:p>
          <a:p>
            <a:pPr lvl="2">
              <a:defRPr/>
            </a:pPr>
            <a:r>
              <a:rPr lang="en-US" dirty="0"/>
              <a:t>Current version of Java, 8.0 build 181: </a:t>
            </a:r>
            <a:r>
              <a:rPr lang="en-US" dirty="0">
                <a:hlinkClick r:id="rId2"/>
              </a:rPr>
              <a:t>http://www.oracle.com/technetwork/java/javase/downloads/jdk8-downloads-2133151.html</a:t>
            </a:r>
            <a:endParaRPr lang="en-US" dirty="0"/>
          </a:p>
          <a:p>
            <a:pPr lvl="2" eaLnBrk="1" hangingPunct="1">
              <a:defRPr/>
            </a:pPr>
            <a:r>
              <a:rPr lang="en-US" dirty="0"/>
              <a:t>See the list at the end of this presentation for the link to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2916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push the changes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D6E0450-9CB7-7D4F-B5C5-01433C4E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969000"/>
            <a:ext cx="12242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lvl="2">
              <a:defRPr/>
            </a:pPr>
            <a:r>
              <a:rPr lang="en-US" kern="0" dirty="0"/>
              <a:t>Finally, we want to push the changes to GitHub</a:t>
            </a:r>
          </a:p>
          <a:p>
            <a:pPr lvl="2">
              <a:defRPr/>
            </a:pPr>
            <a:r>
              <a:rPr lang="en-US" kern="0" dirty="0"/>
              <a:t>Notice that </a:t>
            </a:r>
            <a:r>
              <a:rPr lang="en-US" b="1" i="1" kern="0" dirty="0"/>
              <a:t>git status</a:t>
            </a:r>
            <a:r>
              <a:rPr lang="en-US" kern="0" dirty="0"/>
              <a:t> tells us our local copy is ahead of GitHub</a:t>
            </a:r>
          </a:p>
          <a:p>
            <a:pPr lvl="2">
              <a:defRPr/>
            </a:pPr>
            <a:r>
              <a:rPr lang="en-US" kern="0" dirty="0"/>
              <a:t>So there is nothing to </a:t>
            </a:r>
            <a:r>
              <a:rPr lang="en-US" b="1" i="1" kern="0" dirty="0"/>
              <a:t>commit</a:t>
            </a:r>
            <a:r>
              <a:rPr lang="en-US" kern="0" dirty="0"/>
              <a:t> but there is something to </a:t>
            </a:r>
            <a:r>
              <a:rPr lang="en-US" b="1" i="1" kern="0" dirty="0"/>
              <a:t>push</a:t>
            </a:r>
            <a:endParaRPr lang="en-US" kern="0" dirty="0"/>
          </a:p>
          <a:p>
            <a:pPr lvl="2">
              <a:defRPr/>
            </a:pPr>
            <a:endParaRPr lang="en-US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6D117A-28A9-DF41-9767-A954E92FE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0750" y="1358900"/>
            <a:ext cx="6083300" cy="4279900"/>
          </a:xfrm>
        </p:spPr>
      </p:pic>
    </p:spTree>
    <p:extLst>
      <p:ext uri="{BB962C8B-B14F-4D97-AF65-F5344CB8AC3E}">
        <p14:creationId xmlns:p14="http://schemas.microsoft.com/office/powerpoint/2010/main" val="2217772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adding selenium libraries to the </a:t>
            </a:r>
            <a:r>
              <a:rPr lang="en-US" dirty="0" err="1"/>
              <a:t>classpath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B1F584-02B2-CF4D-8894-441A6AABC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0433" y="1422400"/>
            <a:ext cx="3583933" cy="7632700"/>
          </a:xfrm>
        </p:spPr>
      </p:pic>
    </p:spTree>
    <p:extLst>
      <p:ext uri="{BB962C8B-B14F-4D97-AF65-F5344CB8AC3E}">
        <p14:creationId xmlns:p14="http://schemas.microsoft.com/office/powerpoint/2010/main" val="366816851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adding selenium </a:t>
            </a:r>
            <a:r>
              <a:rPr lang="en-US" dirty="0" err="1"/>
              <a:t>libRaries</a:t>
            </a:r>
            <a:r>
              <a:rPr lang="en-US" dirty="0"/>
              <a:t> to the </a:t>
            </a:r>
            <a:r>
              <a:rPr lang="en-US" dirty="0" err="1"/>
              <a:t>classpath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D1F683-DA42-2847-8813-720A2D914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1600" y="1447800"/>
            <a:ext cx="5181600" cy="2019300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7178D42-9319-EA4C-B690-BD95704E8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86200"/>
            <a:ext cx="12242800" cy="516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■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●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Lucida Grande" charset="0"/>
              <a:buChar char="-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lvl="2">
              <a:defRPr/>
            </a:pPr>
            <a:r>
              <a:rPr lang="en-US" kern="0" dirty="0"/>
              <a:t>The name </a:t>
            </a:r>
            <a:r>
              <a:rPr lang="en-US" b="1" i="1" kern="0" dirty="0"/>
              <a:t>libs</a:t>
            </a:r>
            <a:r>
              <a:rPr lang="en-US" kern="0" dirty="0"/>
              <a:t> will automatically be filed in because we right clicked on the </a:t>
            </a:r>
            <a:r>
              <a:rPr lang="en-US" b="1" i="1" kern="0" dirty="0"/>
              <a:t>libs</a:t>
            </a:r>
            <a:r>
              <a:rPr lang="en-US" kern="0" dirty="0"/>
              <a:t> folder</a:t>
            </a:r>
          </a:p>
          <a:p>
            <a:pPr lvl="2">
              <a:defRPr/>
            </a:pPr>
            <a:r>
              <a:rPr lang="en-US" kern="0" dirty="0"/>
              <a:t>We want the entire project to be able to use Selenium</a:t>
            </a:r>
          </a:p>
          <a:p>
            <a:pPr lvl="2">
              <a:defRPr/>
            </a:pPr>
            <a:r>
              <a:rPr lang="en-US" kern="0" dirty="0"/>
              <a:t>So we add it to the project level and we only have one module</a:t>
            </a:r>
          </a:p>
          <a:p>
            <a:pPr lvl="2">
              <a:defRPr/>
            </a:pPr>
            <a:r>
              <a:rPr lang="en-US" kern="0" dirty="0"/>
              <a:t>So it automatically goes to the </a:t>
            </a:r>
            <a:r>
              <a:rPr lang="en-US" b="1" i="1" kern="0" dirty="0"/>
              <a:t>beginning</a:t>
            </a:r>
            <a:r>
              <a:rPr lang="en-US" kern="0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296844509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commit and pushing to local and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A76CC-0B52-BB4B-8330-74D740BF0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1600" y="1828800"/>
            <a:ext cx="7721600" cy="6819900"/>
          </a:xfrm>
        </p:spPr>
      </p:pic>
    </p:spTree>
    <p:extLst>
      <p:ext uri="{BB962C8B-B14F-4D97-AF65-F5344CB8AC3E}">
        <p14:creationId xmlns:p14="http://schemas.microsoft.com/office/powerpoint/2010/main" val="180988791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E0F214-3436-FE46-BD5E-2457179979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22400"/>
            <a:ext cx="12242800" cy="7632700"/>
          </a:xfrm>
        </p:spPr>
        <p:txBody>
          <a:bodyPr/>
          <a:lstStyle/>
          <a:p>
            <a:pPr lvl="2" eaLnBrk="1" hangingPunct="1">
              <a:defRPr/>
            </a:pPr>
            <a:r>
              <a:rPr lang="en-US" dirty="0"/>
              <a:t>Code completion - </a:t>
            </a:r>
            <a:r>
              <a:rPr lang="en-US" b="1" i="1" dirty="0"/>
              <a:t>WebDriver</a:t>
            </a:r>
            <a:r>
              <a:rPr lang="en-US" dirty="0"/>
              <a:t> (picture 35)</a:t>
            </a:r>
          </a:p>
          <a:p>
            <a:pPr lvl="2" eaLnBrk="1" hangingPunct="1">
              <a:defRPr/>
            </a:pPr>
            <a:r>
              <a:rPr lang="en-US" dirty="0"/>
              <a:t>Automatically adding </a:t>
            </a:r>
            <a:r>
              <a:rPr lang="en-US" b="1" i="1" dirty="0"/>
              <a:t>import</a:t>
            </a:r>
            <a:r>
              <a:rPr lang="en-US" dirty="0"/>
              <a:t> statements</a:t>
            </a:r>
          </a:p>
          <a:p>
            <a:pPr lvl="2" eaLnBrk="1" hangingPunct="1">
              <a:defRPr/>
            </a:pPr>
            <a:r>
              <a:rPr lang="en-US" dirty="0"/>
              <a:t>More code completion - </a:t>
            </a:r>
            <a:r>
              <a:rPr lang="en-US" b="1" i="1" dirty="0" err="1"/>
              <a:t>ChromeDriver</a:t>
            </a:r>
            <a:endParaRPr lang="en-US" dirty="0"/>
          </a:p>
          <a:p>
            <a:pPr lvl="2" eaLnBrk="1" hangingPunct="1">
              <a:defRPr/>
            </a:pPr>
            <a:r>
              <a:rPr lang="en-US" dirty="0"/>
              <a:t>Simple example</a:t>
            </a:r>
          </a:p>
          <a:p>
            <a:pPr lvl="2" eaLnBrk="1" hangingPunct="1">
              <a:defRPr/>
            </a:pPr>
            <a:r>
              <a:rPr lang="en-US" dirty="0"/>
              <a:t>Running the simple example</a:t>
            </a:r>
          </a:p>
          <a:p>
            <a:pPr lvl="2" eaLnBrk="1" hangingPunct="1">
              <a:defRPr/>
            </a:pPr>
            <a:r>
              <a:rPr lang="en-US" dirty="0"/>
              <a:t>Adding a .</a:t>
            </a:r>
            <a:r>
              <a:rPr lang="en-US" dirty="0" err="1"/>
              <a:t>gitignore</a:t>
            </a:r>
            <a:endParaRPr lang="en-US" dirty="0"/>
          </a:p>
          <a:p>
            <a:pPr lvl="2" eaLnBrk="1" hangingPunct="1">
              <a:defRPr/>
            </a:pPr>
            <a:r>
              <a:rPr lang="en-US" dirty="0"/>
              <a:t>Using the JUnit framework @Before and @After annotations</a:t>
            </a:r>
          </a:p>
          <a:p>
            <a:pPr lvl="2" eaLnBrk="1" hangingPunct="1">
              <a:defRPr/>
            </a:pPr>
            <a:r>
              <a:rPr lang="en-US" dirty="0"/>
              <a:t>Using </a:t>
            </a:r>
            <a:r>
              <a:rPr lang="en-US" b="1" i="1" dirty="0" err="1"/>
              <a:t>assertEquals</a:t>
            </a:r>
            <a:r>
              <a:rPr lang="en-US" dirty="0"/>
              <a:t> statement for a pass/fail result</a:t>
            </a:r>
          </a:p>
          <a:p>
            <a:pPr lvl="2" eaLnBrk="1" hangingPunct="1">
              <a:defRPr/>
            </a:pPr>
            <a:r>
              <a:rPr lang="en-US" dirty="0"/>
              <a:t>Seeing it fail then fixing the test</a:t>
            </a:r>
          </a:p>
          <a:p>
            <a:pPr lvl="2" eaLnBrk="1" hangingPunct="1">
              <a:defRPr/>
            </a:pPr>
            <a:r>
              <a:rPr lang="en-US" dirty="0"/>
              <a:t>Adding a second test</a:t>
            </a:r>
          </a:p>
        </p:txBody>
      </p:sp>
    </p:spTree>
    <p:extLst>
      <p:ext uri="{BB962C8B-B14F-4D97-AF65-F5344CB8AC3E}">
        <p14:creationId xmlns:p14="http://schemas.microsoft.com/office/powerpoint/2010/main" val="226241722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checklist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good book on Git: </a:t>
            </a:r>
            <a:r>
              <a:rPr lang="en-US" dirty="0">
                <a:hlinkClick r:id="rId2"/>
              </a:rPr>
              <a:t>https://git-scm.com/book/en/v2</a:t>
            </a:r>
            <a:endParaRPr lang="en-US" dirty="0"/>
          </a:p>
          <a:p>
            <a:pPr>
              <a:defRPr/>
            </a:pPr>
            <a:r>
              <a:rPr lang="en-US" dirty="0"/>
              <a:t>A </a:t>
            </a:r>
            <a:r>
              <a:rPr lang="en-US" dirty="0" err="1"/>
              <a:t>cheatsheet</a:t>
            </a:r>
            <a:r>
              <a:rPr lang="en-US" dirty="0"/>
              <a:t> and docs for Git: </a:t>
            </a:r>
            <a:r>
              <a:rPr lang="en-US" dirty="0">
                <a:hlinkClick r:id="rId3"/>
              </a:rPr>
              <a:t>https://git-scm.com/doc</a:t>
            </a:r>
            <a:endParaRPr lang="en-US" dirty="0"/>
          </a:p>
          <a:p>
            <a:pPr>
              <a:defRPr/>
            </a:pPr>
            <a:r>
              <a:rPr lang="en-US" dirty="0"/>
              <a:t>A good Java IDE: </a:t>
            </a:r>
            <a:r>
              <a:rPr lang="en-US" dirty="0">
                <a:hlinkClick r:id="rId4"/>
              </a:rPr>
              <a:t>https://www.jetbrains.com/idea/</a:t>
            </a:r>
            <a:endParaRPr lang="en-US" dirty="0"/>
          </a:p>
          <a:p>
            <a:pPr>
              <a:defRPr/>
            </a:pPr>
            <a:r>
              <a:rPr lang="en-US" dirty="0"/>
              <a:t>Java documentation:</a:t>
            </a:r>
          </a:p>
          <a:p>
            <a:pPr lvl="1">
              <a:defRPr/>
            </a:pPr>
            <a:r>
              <a:rPr lang="en-US" dirty="0">
                <a:hlinkClick r:id="rId5"/>
              </a:rPr>
              <a:t>http://www.oracle.com/technetwork/java/javase/documentation/index.html</a:t>
            </a:r>
            <a:endParaRPr lang="en-US" dirty="0"/>
          </a:p>
          <a:p>
            <a:pPr>
              <a:defRPr/>
            </a:pPr>
            <a:r>
              <a:rPr lang="en-US" dirty="0"/>
              <a:t>Java Development Kit (JDK):</a:t>
            </a:r>
          </a:p>
          <a:p>
            <a:pPr lvl="1">
              <a:defRPr/>
            </a:pPr>
            <a:r>
              <a:rPr lang="en-US" dirty="0"/>
              <a:t>Go to documentation then select Downloads tab</a:t>
            </a:r>
          </a:p>
          <a:p>
            <a:pPr lvl="1">
              <a:defRPr/>
            </a:pPr>
            <a:r>
              <a:rPr lang="en-US" dirty="0"/>
              <a:t>Selenium currently works with JDK SE 8.0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ABD76-19A2-584C-A092-16FBB05F530D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checklist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sh</a:t>
            </a:r>
            <a:r>
              <a:rPr lang="en-US" dirty="0"/>
              <a:t> (Bourne shell) or bash (Bourne Again Shell)</a:t>
            </a:r>
          </a:p>
          <a:p>
            <a:pPr>
              <a:defRPr/>
            </a:pPr>
            <a:r>
              <a:rPr lang="en-US" dirty="0"/>
              <a:t>macOS</a:t>
            </a:r>
          </a:p>
          <a:p>
            <a:pPr lvl="1">
              <a:defRPr/>
            </a:pPr>
            <a:r>
              <a:rPr lang="en-US" dirty="0"/>
              <a:t>This is the built in shell or </a:t>
            </a:r>
            <a:r>
              <a:rPr lang="en-US" dirty="0" err="1"/>
              <a:t>Terminal.app</a:t>
            </a:r>
            <a:endParaRPr lang="en-US" dirty="0"/>
          </a:p>
          <a:p>
            <a:pPr>
              <a:defRPr/>
            </a:pPr>
            <a:r>
              <a:rPr lang="en-US" dirty="0"/>
              <a:t>Linux</a:t>
            </a:r>
          </a:p>
          <a:p>
            <a:pPr lvl="1">
              <a:defRPr/>
            </a:pPr>
            <a:r>
              <a:rPr lang="en-US" dirty="0"/>
              <a:t>This is the build in shell</a:t>
            </a:r>
          </a:p>
          <a:p>
            <a:pPr>
              <a:defRPr/>
            </a:pPr>
            <a:r>
              <a:rPr lang="en-US" dirty="0"/>
              <a:t>Windows</a:t>
            </a:r>
          </a:p>
          <a:p>
            <a:pPr lvl="1">
              <a:defRPr/>
            </a:pPr>
            <a:r>
              <a:rPr lang="en-US" dirty="0"/>
              <a:t>Git-</a:t>
            </a:r>
            <a:r>
              <a:rPr lang="en-US" dirty="0" err="1"/>
              <a:t>scm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https://git-scm.com/download/win</a:t>
            </a:r>
            <a:endParaRPr lang="en-US" dirty="0"/>
          </a:p>
          <a:p>
            <a:pPr lvl="1">
              <a:defRPr/>
            </a:pPr>
            <a:r>
              <a:rPr lang="en-US" dirty="0"/>
              <a:t>Cygwin: </a:t>
            </a:r>
            <a:r>
              <a:rPr lang="en-US" dirty="0">
                <a:hlinkClick r:id="rId3"/>
              </a:rPr>
              <a:t>http://www.cygwin.com/install.html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3ABD76-19A2-584C-A092-16FBB05F530D}" type="slidenum">
              <a:rPr lang="en-US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649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Java development tools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dirty="0"/>
              <a:t>There are a few good, free Java development tools</a:t>
            </a:r>
          </a:p>
          <a:p>
            <a:pPr lvl="2" eaLnBrk="1" hangingPunct="1">
              <a:defRPr/>
            </a:pPr>
            <a:r>
              <a:rPr lang="en-US" dirty="0"/>
              <a:t>Most are called Integrated Development Environments or IDE</a:t>
            </a:r>
          </a:p>
          <a:p>
            <a:pPr lvl="2" eaLnBrk="1" hangingPunct="1">
              <a:defRPr/>
            </a:pPr>
            <a:r>
              <a:rPr lang="en-US" dirty="0"/>
              <a:t>Some tools are completely free and have to paid version</a:t>
            </a:r>
          </a:p>
          <a:p>
            <a:pPr lvl="2" eaLnBrk="1" hangingPunct="1">
              <a:defRPr/>
            </a:pPr>
            <a:r>
              <a:rPr lang="en-US" dirty="0"/>
              <a:t>Others have a community edition for free and something with more features for paid</a:t>
            </a:r>
          </a:p>
          <a:p>
            <a:pPr lvl="2" eaLnBrk="1" hangingPunct="1">
              <a:defRPr/>
            </a:pPr>
            <a:r>
              <a:rPr lang="en-US" dirty="0"/>
              <a:t>I prefer to use the community edition because often companies will opt for the paid version</a:t>
            </a:r>
          </a:p>
          <a:p>
            <a:pPr lvl="2" eaLnBrk="1" hangingPunct="1">
              <a:defRPr/>
            </a:pPr>
            <a:r>
              <a:rPr lang="en-US" dirty="0"/>
              <a:t>So you can build on what you learned from the community edition</a:t>
            </a:r>
          </a:p>
          <a:p>
            <a:pPr lvl="2">
              <a:defRPr/>
            </a:pPr>
            <a:r>
              <a:rPr lang="en-US" dirty="0"/>
              <a:t>I like </a:t>
            </a:r>
            <a:r>
              <a:rPr lang="en-US" dirty="0" err="1"/>
              <a:t>Intellij</a:t>
            </a:r>
            <a:r>
              <a:rPr lang="en-US" dirty="0"/>
              <a:t> IDEA from Jet Brains</a:t>
            </a:r>
          </a:p>
          <a:p>
            <a:pPr lvl="2">
              <a:defRPr/>
            </a:pPr>
            <a:r>
              <a:rPr lang="en-US" dirty="0"/>
              <a:t>You can download it from https://</a:t>
            </a:r>
            <a:r>
              <a:rPr lang="en-US" dirty="0" err="1"/>
              <a:t>www.jetbrains.com</a:t>
            </a:r>
            <a:r>
              <a:rPr lang="en-US" dirty="0"/>
              <a:t>/idea/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8743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What does a good ide do for you?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dirty="0"/>
              <a:t>When you start developing a Java application in say notepad then you need to know the following:</a:t>
            </a:r>
          </a:p>
          <a:p>
            <a:pPr lvl="3">
              <a:defRPr/>
            </a:pPr>
            <a:r>
              <a:rPr lang="en-US" dirty="0"/>
              <a:t>The syntax of the language</a:t>
            </a:r>
          </a:p>
          <a:p>
            <a:pPr lvl="3">
              <a:defRPr/>
            </a:pPr>
            <a:r>
              <a:rPr lang="en-US" dirty="0"/>
              <a:t>Which </a:t>
            </a:r>
            <a:r>
              <a:rPr lang="en-US" b="1" i="1" dirty="0"/>
              <a:t>import</a:t>
            </a:r>
            <a:r>
              <a:rPr lang="en-US" dirty="0"/>
              <a:t> statements you need</a:t>
            </a:r>
          </a:p>
          <a:p>
            <a:pPr lvl="3">
              <a:defRPr/>
            </a:pPr>
            <a:r>
              <a:rPr lang="en-US" dirty="0"/>
              <a:t>How to include a library and where to download it from</a:t>
            </a:r>
          </a:p>
          <a:p>
            <a:pPr lvl="3">
              <a:defRPr/>
            </a:pPr>
            <a:r>
              <a:rPr lang="en-US" dirty="0"/>
              <a:t>Help on using methods and classes</a:t>
            </a:r>
          </a:p>
          <a:p>
            <a:pPr lvl="2">
              <a:defRPr/>
            </a:pPr>
            <a:r>
              <a:rPr lang="en-US" dirty="0"/>
              <a:t>With something like </a:t>
            </a:r>
            <a:r>
              <a:rPr lang="en-US" dirty="0" err="1"/>
              <a:t>Intellij</a:t>
            </a:r>
            <a:r>
              <a:rPr lang="en-US" dirty="0"/>
              <a:t>, it will help you with these things</a:t>
            </a:r>
          </a:p>
          <a:p>
            <a:pPr lvl="2">
              <a:defRPr/>
            </a:pPr>
            <a:r>
              <a:rPr lang="en-US" dirty="0"/>
              <a:t>For example, to print something I’d use </a:t>
            </a:r>
            <a:r>
              <a:rPr lang="en-US" b="1" i="1" dirty="0" err="1"/>
              <a:t>System.out.println</a:t>
            </a:r>
            <a:r>
              <a:rPr lang="en-US" b="1" i="1" dirty="0"/>
              <a:t>()</a:t>
            </a:r>
          </a:p>
          <a:p>
            <a:pPr lvl="2">
              <a:defRPr/>
            </a:pPr>
            <a:r>
              <a:rPr lang="en-US" dirty="0"/>
              <a:t>In </a:t>
            </a:r>
            <a:r>
              <a:rPr lang="en-US" dirty="0" err="1"/>
              <a:t>Intellij</a:t>
            </a:r>
            <a:r>
              <a:rPr lang="en-US" dirty="0"/>
              <a:t> I’d just enter: </a:t>
            </a:r>
            <a:r>
              <a:rPr lang="en-US" b="1" i="1" dirty="0" err="1"/>
              <a:t>sout</a:t>
            </a:r>
            <a:r>
              <a:rPr lang="en-US" dirty="0"/>
              <a:t> and it would expand to the full command</a:t>
            </a:r>
          </a:p>
          <a:p>
            <a:pPr lvl="2">
              <a:defRPr/>
            </a:pPr>
            <a:r>
              <a:rPr lang="en-US" dirty="0"/>
              <a:t>You’ll learn more as we go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1517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Source control - where to get git from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dirty="0"/>
              <a:t>macOS</a:t>
            </a:r>
          </a:p>
          <a:p>
            <a:pPr lvl="3">
              <a:defRPr/>
            </a:pPr>
            <a:r>
              <a:rPr lang="en-US" dirty="0"/>
              <a:t>If you are using a macOS computer then it comes with Git installed</a:t>
            </a:r>
          </a:p>
          <a:p>
            <a:pPr lvl="2">
              <a:defRPr/>
            </a:pPr>
            <a:r>
              <a:rPr lang="en-US" dirty="0"/>
              <a:t>Windows</a:t>
            </a:r>
          </a:p>
          <a:p>
            <a:pPr lvl="3">
              <a:defRPr/>
            </a:pPr>
            <a:r>
              <a:rPr lang="en-US" dirty="0"/>
              <a:t>If you are using Windows you’ll need to install Git</a:t>
            </a:r>
          </a:p>
          <a:p>
            <a:pPr lvl="3">
              <a:defRPr/>
            </a:pPr>
            <a:r>
              <a:rPr lang="en-US" dirty="0"/>
              <a:t>I’d recommend a version of Git which comes with a Bourne shell</a:t>
            </a:r>
          </a:p>
          <a:p>
            <a:pPr lvl="3">
              <a:defRPr/>
            </a:pPr>
            <a:r>
              <a:rPr lang="en-US" dirty="0"/>
              <a:t>If you can use Git for Bourne shell you can use it on Linux and macOS</a:t>
            </a:r>
          </a:p>
          <a:p>
            <a:pPr lvl="3">
              <a:defRPr/>
            </a:pPr>
            <a:r>
              <a:rPr lang="en-US" dirty="0"/>
              <a:t>Download it from: </a:t>
            </a:r>
            <a:r>
              <a:rPr lang="en-US" dirty="0">
                <a:hlinkClick r:id="rId3"/>
              </a:rPr>
              <a:t>https://git-scm.com/download/win</a:t>
            </a:r>
            <a:endParaRPr lang="en-US" dirty="0"/>
          </a:p>
          <a:p>
            <a:pPr lvl="2">
              <a:defRPr/>
            </a:pPr>
            <a:r>
              <a:rPr lang="en-US" dirty="0"/>
              <a:t>Linux</a:t>
            </a:r>
          </a:p>
          <a:p>
            <a:pPr lvl="3">
              <a:defRPr/>
            </a:pPr>
            <a:r>
              <a:rPr lang="en-US" dirty="0"/>
              <a:t>It depends on your Linux distribution</a:t>
            </a:r>
          </a:p>
          <a:p>
            <a:pPr lvl="3">
              <a:defRPr/>
            </a:pPr>
            <a:r>
              <a:rPr lang="en-US" dirty="0"/>
              <a:t>It might already be installed</a:t>
            </a:r>
          </a:p>
          <a:p>
            <a:pPr lvl="3">
              <a:defRPr/>
            </a:pPr>
            <a:r>
              <a:rPr lang="en-US" dirty="0"/>
              <a:t>If not, you’ll have to figure out how to install </a:t>
            </a:r>
            <a:r>
              <a:rPr lang="en-US" b="1" i="1" dirty="0"/>
              <a:t>packages</a:t>
            </a:r>
            <a:r>
              <a:rPr lang="en-US" dirty="0"/>
              <a:t> and add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203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Source control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2" eaLnBrk="1" hangingPunct="1">
              <a:defRPr/>
            </a:pPr>
            <a:r>
              <a:rPr lang="en-US" dirty="0"/>
              <a:t>When you create test automation it will take weeks, possibly months to create everything</a:t>
            </a:r>
          </a:p>
          <a:p>
            <a:pPr lvl="2" eaLnBrk="1" hangingPunct="1">
              <a:defRPr/>
            </a:pPr>
            <a:r>
              <a:rPr lang="en-US" dirty="0"/>
              <a:t>How do you save your work each day?</a:t>
            </a:r>
          </a:p>
          <a:p>
            <a:pPr lvl="2" eaLnBrk="1" hangingPunct="1">
              <a:defRPr/>
            </a:pPr>
            <a:r>
              <a:rPr lang="en-US" dirty="0"/>
              <a:t>You can make backups but restoring a backup can be difficult</a:t>
            </a:r>
          </a:p>
          <a:p>
            <a:pPr lvl="2" eaLnBrk="1" hangingPunct="1">
              <a:defRPr/>
            </a:pPr>
            <a:r>
              <a:rPr lang="en-US" dirty="0"/>
              <a:t>This is where source control is helpful</a:t>
            </a:r>
          </a:p>
          <a:p>
            <a:pPr lvl="2" eaLnBrk="1" hangingPunct="1">
              <a:defRPr/>
            </a:pPr>
            <a:r>
              <a:rPr lang="en-US" dirty="0"/>
              <a:t>It is sort of like creating backups in an organized and easy way to restore</a:t>
            </a:r>
          </a:p>
          <a:p>
            <a:pPr lvl="2" eaLnBrk="1" hangingPunct="1">
              <a:defRPr/>
            </a:pPr>
            <a:r>
              <a:rPr lang="en-US" dirty="0"/>
              <a:t>To get started, we’ll use GitHub</a:t>
            </a:r>
          </a:p>
          <a:p>
            <a:pPr lvl="2" eaLnBrk="1" hangingPunct="1">
              <a:defRPr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https://www.github.com</a:t>
            </a:r>
            <a:r>
              <a:rPr lang="en-US" dirty="0"/>
              <a:t> and create a free account</a:t>
            </a:r>
          </a:p>
          <a:p>
            <a:pPr lvl="2" eaLnBrk="1" hangingPunct="1">
              <a:defRPr/>
            </a:pPr>
            <a:r>
              <a:rPr lang="en-US" dirty="0"/>
              <a:t>Once you have an account and are logged in we’ll create a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251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Source control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3375C89-76ED-104D-BA4B-41A5379A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2890" y="1422400"/>
            <a:ext cx="9399020" cy="76327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67AC60-DBC1-114D-9177-2B19E6EB94D6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254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W - Brow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W - Gree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W - Blu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W - Orang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W - Pin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W - Magenta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0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5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6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7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8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9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 - Black</Template>
  <TotalTime>517</TotalTime>
  <Pages>0</Pages>
  <Words>2964</Words>
  <Characters>0</Characters>
  <Application>Microsoft Macintosh PowerPoint</Application>
  <PresentationFormat>Custom</PresentationFormat>
  <Lines>0</Lines>
  <Paragraphs>389</Paragraphs>
  <Slides>46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46</vt:i4>
      </vt:variant>
    </vt:vector>
  </HeadingPairs>
  <TitlesOfParts>
    <vt:vector size="64" baseType="lpstr">
      <vt:lpstr>ＭＳ Ｐゴシック</vt:lpstr>
      <vt:lpstr>ヒラギノ角ゴ ProN W3</vt:lpstr>
      <vt:lpstr>ヒラギノ角ゴ ProN W6</vt:lpstr>
      <vt:lpstr>Calibri</vt:lpstr>
      <vt:lpstr>Lucida Grande</vt:lpstr>
      <vt:lpstr>Open Sans</vt:lpstr>
      <vt:lpstr>Open Sans Extrabold</vt:lpstr>
      <vt:lpstr>Open Sans Extrabold Italic</vt:lpstr>
      <vt:lpstr>Open Sans Italic</vt:lpstr>
      <vt:lpstr>Open Sans Light</vt:lpstr>
      <vt:lpstr>Wingdings</vt:lpstr>
      <vt:lpstr>TW - Black</vt:lpstr>
      <vt:lpstr>TW - Brown</vt:lpstr>
      <vt:lpstr>TW - Green</vt:lpstr>
      <vt:lpstr>TW - Blue</vt:lpstr>
      <vt:lpstr>TW - Orange</vt:lpstr>
      <vt:lpstr>TW - Pink</vt:lpstr>
      <vt:lpstr>TW - Magenta</vt:lpstr>
      <vt:lpstr>Learning To Create automated tests</vt:lpstr>
      <vt:lpstr>How to approach automation</vt:lpstr>
      <vt:lpstr>How to get a project started</vt:lpstr>
      <vt:lpstr>Java development kit</vt:lpstr>
      <vt:lpstr>Java development tools</vt:lpstr>
      <vt:lpstr>What does a good ide do for you?</vt:lpstr>
      <vt:lpstr>Source control - where to get git from</vt:lpstr>
      <vt:lpstr>Source control</vt:lpstr>
      <vt:lpstr>Source control</vt:lpstr>
      <vt:lpstr>Source control</vt:lpstr>
      <vt:lpstr>making a local copy to work on</vt:lpstr>
      <vt:lpstr>Let’s see what it looks like in the IDE</vt:lpstr>
      <vt:lpstr>Let’s see what it looks like in the IDE</vt:lpstr>
      <vt:lpstr>Let’s see what it looks like in the IDE</vt:lpstr>
      <vt:lpstr>Let’s see what it looks like in the IDE</vt:lpstr>
      <vt:lpstr>Let’s see what it looks like in the IDE</vt:lpstr>
      <vt:lpstr>Adding selenium libraries and binaries</vt:lpstr>
      <vt:lpstr>Let’s see what it looks like in the IDE</vt:lpstr>
      <vt:lpstr>Now I need files to put in the new directory</vt:lpstr>
      <vt:lpstr>Now I need files to put in the new directory</vt:lpstr>
      <vt:lpstr>Now I need files to put in the new directory</vt:lpstr>
      <vt:lpstr>Now I need files to put in the new directory</vt:lpstr>
      <vt:lpstr>when everything is setup</vt:lpstr>
      <vt:lpstr>adding the new files to git</vt:lpstr>
      <vt:lpstr>adding the new files to git</vt:lpstr>
      <vt:lpstr>adding the new files to git</vt:lpstr>
      <vt:lpstr>adding the new files to git</vt:lpstr>
      <vt:lpstr>adding the new files to git</vt:lpstr>
      <vt:lpstr>Java conventions</vt:lpstr>
      <vt:lpstr>Java conventions</vt:lpstr>
      <vt:lpstr>Java conventions</vt:lpstr>
      <vt:lpstr>Java conventions</vt:lpstr>
      <vt:lpstr>Intellij helps</vt:lpstr>
      <vt:lpstr>intellij helps</vt:lpstr>
      <vt:lpstr>more intellij help</vt:lpstr>
      <vt:lpstr>Intellij makes fix suggestions</vt:lpstr>
      <vt:lpstr>Intellij knows to download libraries for us</vt:lpstr>
      <vt:lpstr>git status</vt:lpstr>
      <vt:lpstr>commit the changes to git</vt:lpstr>
      <vt:lpstr>push the changes to github</vt:lpstr>
      <vt:lpstr>adding selenium libraries to the classpath</vt:lpstr>
      <vt:lpstr>adding selenium libRaries to the classpath</vt:lpstr>
      <vt:lpstr>commit and pushing to local and github</vt:lpstr>
      <vt:lpstr>TODO</vt:lpstr>
      <vt:lpstr>checklist</vt:lpstr>
      <vt:lpstr>checklist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manual to automated testing</dc:title>
  <dc:subject/>
  <dc:creator>Darrell Grainger</dc:creator>
  <cp:keywords/>
  <dc:description/>
  <cp:lastModifiedBy>Darrell Grainger</cp:lastModifiedBy>
  <cp:revision>37</cp:revision>
  <dcterms:created xsi:type="dcterms:W3CDTF">2018-08-22T15:44:30Z</dcterms:created>
  <dcterms:modified xsi:type="dcterms:W3CDTF">2018-09-02T02:40:14Z</dcterms:modified>
</cp:coreProperties>
</file>